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6"/>
  </p:notesMasterIdLst>
  <p:handoutMasterIdLst>
    <p:handoutMasterId r:id="rId27"/>
  </p:handoutMasterIdLst>
  <p:sldIdLst>
    <p:sldId id="257" r:id="rId5"/>
    <p:sldId id="389" r:id="rId6"/>
    <p:sldId id="278" r:id="rId7"/>
    <p:sldId id="392" r:id="rId8"/>
    <p:sldId id="268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403" r:id="rId19"/>
    <p:sldId id="402" r:id="rId20"/>
    <p:sldId id="405" r:id="rId21"/>
    <p:sldId id="406" r:id="rId22"/>
    <p:sldId id="404" r:id="rId23"/>
    <p:sldId id="407" r:id="rId24"/>
    <p:sldId id="3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Microsoft Tools for AI Object Detection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7" y="8467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Jorge Costa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3. Box Detection Left Corner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BF150-4C8B-5DE2-4A29-B159AF39AD28}"/>
              </a:ext>
            </a:extLst>
          </p:cNvPr>
          <p:cNvSpPr txBox="1"/>
          <p:nvPr/>
        </p:nvSpPr>
        <p:spPr>
          <a:xfrm>
            <a:off x="699930" y="1881275"/>
            <a:ext cx="5595936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Experiment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a </a:t>
            </a:r>
            <a:r>
              <a:rPr lang="pt-PT" dirty="0" err="1"/>
              <a:t>different</a:t>
            </a:r>
            <a:r>
              <a:rPr lang="pt-PT" dirty="0"/>
              <a:t> </a:t>
            </a:r>
            <a:r>
              <a:rPr lang="pt-PT" dirty="0" err="1"/>
              <a:t>part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box, </a:t>
            </a:r>
            <a:r>
              <a:rPr lang="pt-PT" dirty="0" err="1"/>
              <a:t>having</a:t>
            </a:r>
            <a:r>
              <a:rPr lang="pt-PT" dirty="0"/>
              <a:t> a </a:t>
            </a:r>
            <a:r>
              <a:rPr lang="pt-PT" dirty="0" err="1"/>
              <a:t>small</a:t>
            </a:r>
            <a:r>
              <a:rPr lang="pt-PT" dirty="0"/>
              <a:t> </a:t>
            </a:r>
            <a:r>
              <a:rPr lang="pt-PT" dirty="0" err="1"/>
              <a:t>patern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border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box.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5D7CE3-9714-8FCD-1366-1A42E1DCC052}"/>
              </a:ext>
            </a:extLst>
          </p:cNvPr>
          <p:cNvSpPr txBox="1"/>
          <p:nvPr/>
        </p:nvSpPr>
        <p:spPr>
          <a:xfrm>
            <a:off x="6930216" y="4383089"/>
            <a:ext cx="4935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Perfomance</a:t>
            </a:r>
            <a:r>
              <a:rPr lang="pt-PT" dirty="0"/>
              <a:t> </a:t>
            </a:r>
            <a:r>
              <a:rPr lang="pt-PT" dirty="0" err="1"/>
              <a:t>Result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28.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In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selected</a:t>
            </a:r>
            <a:r>
              <a:rPr lang="pt-PT" dirty="0"/>
              <a:t> a </a:t>
            </a:r>
            <a:r>
              <a:rPr lang="pt-PT" dirty="0" err="1"/>
              <a:t>very</a:t>
            </a:r>
            <a:r>
              <a:rPr lang="pt-PT" dirty="0"/>
              <a:t>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number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tags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detect</a:t>
            </a:r>
            <a:r>
              <a:rPr lang="pt-PT" dirty="0"/>
              <a:t> more boxes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bottom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stack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a </a:t>
            </a:r>
            <a:r>
              <a:rPr lang="pt-PT" dirty="0" err="1"/>
              <a:t>lot</a:t>
            </a:r>
            <a:r>
              <a:rPr lang="pt-PT" dirty="0"/>
              <a:t> </a:t>
            </a:r>
            <a:r>
              <a:rPr lang="pt-PT" dirty="0" err="1"/>
              <a:t>overlapping</a:t>
            </a:r>
            <a:r>
              <a:rPr lang="pt-PT" dirty="0"/>
              <a:t> </a:t>
            </a:r>
            <a:r>
              <a:rPr lang="pt-PT" dirty="0" err="1"/>
              <a:t>detections</a:t>
            </a:r>
            <a:endParaRPr lang="pt-PT" dirty="0"/>
          </a:p>
        </p:txBody>
      </p:sp>
      <p:pic>
        <p:nvPicPr>
          <p:cNvPr id="5" name="Picture 4" descr="A stack of green crates&#10;&#10;Description automatically generated">
            <a:extLst>
              <a:ext uri="{FF2B5EF4-FFF2-40B4-BE49-F238E27FC236}">
                <a16:creationId xmlns:a16="http://schemas.microsoft.com/office/drawing/2014/main" id="{FBF7C4C6-0930-425B-7875-C7A68768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712" y="1370722"/>
            <a:ext cx="3412615" cy="2770175"/>
          </a:xfrm>
          <a:prstGeom prst="rect">
            <a:avLst/>
          </a:prstGeom>
        </p:spPr>
      </p:pic>
      <p:pic>
        <p:nvPicPr>
          <p:cNvPr id="8" name="Picture 7" descr="A screenshot of a test&#10;&#10;Description automatically generated">
            <a:extLst>
              <a:ext uri="{FF2B5EF4-FFF2-40B4-BE49-F238E27FC236}">
                <a16:creationId xmlns:a16="http://schemas.microsoft.com/office/drawing/2014/main" id="{3D37631B-222E-84EE-3C64-C511DB62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27" y="4154627"/>
            <a:ext cx="1514553" cy="1793967"/>
          </a:xfrm>
          <a:prstGeom prst="rect">
            <a:avLst/>
          </a:prstGeom>
        </p:spPr>
      </p:pic>
      <p:pic>
        <p:nvPicPr>
          <p:cNvPr id="10" name="Picture 9" descr="A stack of green and blue crates&#10;&#10;Description automatically generated">
            <a:extLst>
              <a:ext uri="{FF2B5EF4-FFF2-40B4-BE49-F238E27FC236}">
                <a16:creationId xmlns:a16="http://schemas.microsoft.com/office/drawing/2014/main" id="{83C91375-56E5-9C6A-54D0-447895123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59" y="3260621"/>
            <a:ext cx="1917798" cy="2971952"/>
          </a:xfrm>
          <a:prstGeom prst="rect">
            <a:avLst/>
          </a:prstGeom>
        </p:spPr>
      </p:pic>
      <p:pic>
        <p:nvPicPr>
          <p:cNvPr id="17" name="Picture 16" descr="A stack of green crates&#10;&#10;Description automatically generated">
            <a:extLst>
              <a:ext uri="{FF2B5EF4-FFF2-40B4-BE49-F238E27FC236}">
                <a16:creationId xmlns:a16="http://schemas.microsoft.com/office/drawing/2014/main" id="{57289FB7-A4AB-4591-5C12-DE73BF059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718" y="3113131"/>
            <a:ext cx="1801387" cy="1581308"/>
          </a:xfrm>
          <a:prstGeom prst="rect">
            <a:avLst/>
          </a:prstGeom>
        </p:spPr>
      </p:pic>
      <p:pic>
        <p:nvPicPr>
          <p:cNvPr id="20" name="Picture 19" descr="A stack of green crates on wheels&#10;&#10;Description automatically generated">
            <a:extLst>
              <a:ext uri="{FF2B5EF4-FFF2-40B4-BE49-F238E27FC236}">
                <a16:creationId xmlns:a16="http://schemas.microsoft.com/office/drawing/2014/main" id="{17BDAE3F-83CA-2A1B-2E7C-48CEBD191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417" y="4746597"/>
            <a:ext cx="1493004" cy="158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5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4. Box Detection Left Corner with Barcode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BF150-4C8B-5DE2-4A29-B159AF39AD28}"/>
              </a:ext>
            </a:extLst>
          </p:cNvPr>
          <p:cNvSpPr txBox="1"/>
          <p:nvPr/>
        </p:nvSpPr>
        <p:spPr>
          <a:xfrm>
            <a:off x="657597" y="1945878"/>
            <a:ext cx="5595936" cy="12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idea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to </a:t>
            </a:r>
            <a:r>
              <a:rPr lang="pt-PT" dirty="0" err="1"/>
              <a:t>identify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corner</a:t>
            </a:r>
            <a:r>
              <a:rPr lang="pt-PT" dirty="0"/>
              <a:t> </a:t>
            </a:r>
            <a:r>
              <a:rPr lang="pt-PT" dirty="0" err="1"/>
              <a:t>pattern</a:t>
            </a:r>
            <a:r>
              <a:rPr lang="pt-PT" dirty="0"/>
              <a:t> </a:t>
            </a:r>
            <a:r>
              <a:rPr lang="pt-PT" dirty="0" err="1"/>
              <a:t>toghether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Barcode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box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get</a:t>
            </a:r>
            <a:r>
              <a:rPr lang="pt-PT" dirty="0"/>
              <a:t> a </a:t>
            </a:r>
            <a:r>
              <a:rPr lang="pt-PT" dirty="0" err="1"/>
              <a:t>higher</a:t>
            </a:r>
            <a:r>
              <a:rPr lang="pt-PT" dirty="0"/>
              <a:t> </a:t>
            </a:r>
            <a:r>
              <a:rPr lang="pt-PT" dirty="0" err="1"/>
              <a:t>specificity</a:t>
            </a:r>
            <a:r>
              <a:rPr lang="pt-PT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5D7CE3-9714-8FCD-1366-1A42E1DCC052}"/>
              </a:ext>
            </a:extLst>
          </p:cNvPr>
          <p:cNvSpPr txBox="1"/>
          <p:nvPr/>
        </p:nvSpPr>
        <p:spPr>
          <a:xfrm>
            <a:off x="6936103" y="4694439"/>
            <a:ext cx="4935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Perfomance</a:t>
            </a:r>
            <a:r>
              <a:rPr lang="pt-PT" dirty="0"/>
              <a:t> </a:t>
            </a:r>
            <a:r>
              <a:rPr lang="pt-PT" dirty="0" err="1"/>
              <a:t>Result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surprisingly</a:t>
            </a:r>
            <a:r>
              <a:rPr lang="pt-PT" dirty="0"/>
              <a:t> </a:t>
            </a:r>
            <a:r>
              <a:rPr lang="pt-PT" dirty="0" err="1"/>
              <a:t>low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less</a:t>
            </a:r>
            <a:r>
              <a:rPr lang="pt-PT" dirty="0"/>
              <a:t> </a:t>
            </a:r>
            <a:r>
              <a:rPr lang="pt-PT" dirty="0" err="1"/>
              <a:t>detections</a:t>
            </a:r>
            <a:r>
              <a:rPr lang="pt-PT" dirty="0"/>
              <a:t>.</a:t>
            </a:r>
          </a:p>
        </p:txBody>
      </p:sp>
      <p:pic>
        <p:nvPicPr>
          <p:cNvPr id="5" name="Picture 4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59B90109-5DF8-CA6C-B67C-A867AE3F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55" y="1499974"/>
            <a:ext cx="3302249" cy="2637528"/>
          </a:xfrm>
          <a:prstGeom prst="rect">
            <a:avLst/>
          </a:prstGeom>
        </p:spPr>
      </p:pic>
      <p:pic>
        <p:nvPicPr>
          <p:cNvPr id="8" name="Picture 7" descr="A blue and white rectangles on a stack of green crates&#10;&#10;Description automatically generated">
            <a:extLst>
              <a:ext uri="{FF2B5EF4-FFF2-40B4-BE49-F238E27FC236}">
                <a16:creationId xmlns:a16="http://schemas.microsoft.com/office/drawing/2014/main" id="{66AA7653-3896-B5C6-9EA3-FDA2AB87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398" y="1983210"/>
            <a:ext cx="1687739" cy="910003"/>
          </a:xfrm>
          <a:prstGeom prst="rect">
            <a:avLst/>
          </a:prstGeom>
        </p:spPr>
      </p:pic>
      <p:pic>
        <p:nvPicPr>
          <p:cNvPr id="10" name="Picture 9" descr="A screenshot of a test&#10;&#10;Description automatically generated">
            <a:extLst>
              <a:ext uri="{FF2B5EF4-FFF2-40B4-BE49-F238E27FC236}">
                <a16:creationId xmlns:a16="http://schemas.microsoft.com/office/drawing/2014/main" id="{02A32B43-B40F-207D-2ACD-C6EEDF77E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461" y="4364754"/>
            <a:ext cx="1675294" cy="1990725"/>
          </a:xfrm>
          <a:prstGeom prst="rect">
            <a:avLst/>
          </a:prstGeom>
        </p:spPr>
      </p:pic>
      <p:pic>
        <p:nvPicPr>
          <p:cNvPr id="17" name="Picture 16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DAAA50B1-B8A9-FCA8-AC15-E610F6E15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1" y="3563257"/>
            <a:ext cx="2051145" cy="2792222"/>
          </a:xfrm>
          <a:prstGeom prst="rect">
            <a:avLst/>
          </a:prstGeom>
        </p:spPr>
      </p:pic>
      <p:pic>
        <p:nvPicPr>
          <p:cNvPr id="20" name="Picture 19" descr="A green crate on wheels&#10;&#10;Description automatically generated">
            <a:extLst>
              <a:ext uri="{FF2B5EF4-FFF2-40B4-BE49-F238E27FC236}">
                <a16:creationId xmlns:a16="http://schemas.microsoft.com/office/drawing/2014/main" id="{C8E864F8-60B9-57B4-B102-9F303EB35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088" y="4089163"/>
            <a:ext cx="2230281" cy="227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1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5. Box Detection with Image Parts Symbol Letter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BF150-4C8B-5DE2-4A29-B159AF39AD28}"/>
              </a:ext>
            </a:extLst>
          </p:cNvPr>
          <p:cNvSpPr txBox="1"/>
          <p:nvPr/>
        </p:nvSpPr>
        <p:spPr>
          <a:xfrm>
            <a:off x="657597" y="1945878"/>
            <a:ext cx="5595936" cy="12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In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cropped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boxes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bigger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a </a:t>
            </a:r>
            <a:r>
              <a:rPr lang="pt-PT" dirty="0" err="1"/>
              <a:t>better</a:t>
            </a:r>
            <a:r>
              <a:rPr lang="pt-PT" dirty="0"/>
              <a:t> </a:t>
            </a:r>
            <a:r>
              <a:rPr lang="pt-PT" dirty="0" err="1"/>
              <a:t>detection</a:t>
            </a:r>
            <a:r>
              <a:rPr lang="pt-PT" dirty="0"/>
              <a:t>.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tested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Symbol</a:t>
            </a:r>
            <a:r>
              <a:rPr lang="pt-PT" dirty="0"/>
              <a:t> </a:t>
            </a:r>
            <a:r>
              <a:rPr lang="pt-PT" dirty="0" err="1"/>
              <a:t>part</a:t>
            </a:r>
            <a:r>
              <a:rPr lang="pt-PT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5D7CE3-9714-8FCD-1366-1A42E1DCC052}"/>
              </a:ext>
            </a:extLst>
          </p:cNvPr>
          <p:cNvSpPr txBox="1"/>
          <p:nvPr/>
        </p:nvSpPr>
        <p:spPr>
          <a:xfrm>
            <a:off x="6639770" y="4504886"/>
            <a:ext cx="4935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Perfomance</a:t>
            </a:r>
            <a:r>
              <a:rPr lang="pt-PT" dirty="0"/>
              <a:t> </a:t>
            </a:r>
            <a:r>
              <a:rPr lang="pt-PT" dirty="0" err="1"/>
              <a:t>Result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best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 </a:t>
            </a:r>
            <a:r>
              <a:rPr lang="pt-PT" dirty="0" err="1"/>
              <a:t>far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procedure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unrealistic</a:t>
            </a:r>
            <a:r>
              <a:rPr lang="pt-PT" dirty="0"/>
              <a:t> </a:t>
            </a:r>
            <a:r>
              <a:rPr lang="pt-PT" dirty="0" err="1"/>
              <a:t>since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use case </a:t>
            </a:r>
            <a:r>
              <a:rPr lang="pt-PT" dirty="0" err="1"/>
              <a:t>gives</a:t>
            </a:r>
            <a:r>
              <a:rPr lang="pt-PT" dirty="0"/>
              <a:t> </a:t>
            </a:r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total </a:t>
            </a:r>
            <a:r>
              <a:rPr lang="pt-PT" dirty="0" err="1"/>
              <a:t>size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for future </a:t>
            </a:r>
            <a:r>
              <a:rPr lang="pt-PT" dirty="0" err="1"/>
              <a:t>ideas</a:t>
            </a:r>
            <a:r>
              <a:rPr lang="pt-PT" dirty="0"/>
              <a:t> </a:t>
            </a:r>
            <a:r>
              <a:rPr lang="pt-PT" dirty="0" err="1"/>
              <a:t>like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two</a:t>
            </a:r>
            <a:r>
              <a:rPr lang="pt-PT" dirty="0"/>
              <a:t> </a:t>
            </a:r>
            <a:r>
              <a:rPr lang="pt-PT" dirty="0" err="1"/>
              <a:t>models</a:t>
            </a:r>
            <a:r>
              <a:rPr lang="pt-PT" dirty="0"/>
              <a:t> (</a:t>
            </a:r>
            <a:r>
              <a:rPr lang="pt-PT" dirty="0" err="1"/>
              <a:t>one</a:t>
            </a:r>
            <a:r>
              <a:rPr lang="pt-PT" dirty="0"/>
              <a:t> for </a:t>
            </a:r>
            <a:r>
              <a:rPr lang="pt-PT" dirty="0" err="1"/>
              <a:t>stack</a:t>
            </a:r>
            <a:r>
              <a:rPr lang="pt-PT" dirty="0"/>
              <a:t> </a:t>
            </a:r>
            <a:r>
              <a:rPr lang="pt-PT" dirty="0" err="1"/>
              <a:t>detection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other</a:t>
            </a:r>
            <a:r>
              <a:rPr lang="pt-PT" dirty="0"/>
              <a:t> for box </a:t>
            </a:r>
            <a:r>
              <a:rPr lang="pt-PT" dirty="0" err="1"/>
              <a:t>counting</a:t>
            </a:r>
            <a:r>
              <a:rPr lang="pt-PT" dirty="0"/>
              <a:t>),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even</a:t>
            </a:r>
            <a:r>
              <a:rPr lang="pt-PT" dirty="0"/>
              <a:t> a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can divide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image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better</a:t>
            </a:r>
            <a:r>
              <a:rPr lang="pt-PT" dirty="0"/>
              <a:t> %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detections</a:t>
            </a:r>
            <a:r>
              <a:rPr lang="pt-PT" dirty="0"/>
              <a:t>.</a:t>
            </a:r>
          </a:p>
        </p:txBody>
      </p:sp>
      <p:pic>
        <p:nvPicPr>
          <p:cNvPr id="4" name="Picture 3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A63D7C12-DF10-9DA1-8AC3-7C57FEB7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66" y="1691855"/>
            <a:ext cx="4202270" cy="2340776"/>
          </a:xfrm>
          <a:prstGeom prst="rect">
            <a:avLst/>
          </a:prstGeom>
        </p:spPr>
      </p:pic>
      <p:pic>
        <p:nvPicPr>
          <p:cNvPr id="7" name="Picture 6" descr="A screenshot of a test&#10;&#10;Description automatically generated">
            <a:extLst>
              <a:ext uri="{FF2B5EF4-FFF2-40B4-BE49-F238E27FC236}">
                <a16:creationId xmlns:a16="http://schemas.microsoft.com/office/drawing/2014/main" id="{308DED3E-0F72-00FF-F204-79411249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67" y="3739120"/>
            <a:ext cx="1367819" cy="1625358"/>
          </a:xfrm>
          <a:prstGeom prst="rect">
            <a:avLst/>
          </a:prstGeom>
        </p:spPr>
      </p:pic>
      <p:pic>
        <p:nvPicPr>
          <p:cNvPr id="12" name="Picture 11" descr="A stack of green crates&#10;&#10;Description automatically generated">
            <a:extLst>
              <a:ext uri="{FF2B5EF4-FFF2-40B4-BE49-F238E27FC236}">
                <a16:creationId xmlns:a16="http://schemas.microsoft.com/office/drawing/2014/main" id="{18CB1C5D-59CB-4CB7-23C6-233E0332B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172" y="5520549"/>
            <a:ext cx="1602395" cy="937041"/>
          </a:xfrm>
          <a:prstGeom prst="rect">
            <a:avLst/>
          </a:prstGeom>
        </p:spPr>
      </p:pic>
      <p:pic>
        <p:nvPicPr>
          <p:cNvPr id="18" name="Picture 17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DD3C6DF1-2211-1652-1C80-762E10DE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497" y="5437663"/>
            <a:ext cx="1863585" cy="1020068"/>
          </a:xfrm>
          <a:prstGeom prst="rect">
            <a:avLst/>
          </a:prstGeom>
        </p:spPr>
      </p:pic>
      <p:pic>
        <p:nvPicPr>
          <p:cNvPr id="26" name="Picture 25" descr="A green and blue crates on wheels&#10;&#10;Description automatically generated">
            <a:extLst>
              <a:ext uri="{FF2B5EF4-FFF2-40B4-BE49-F238E27FC236}">
                <a16:creationId xmlns:a16="http://schemas.microsoft.com/office/drawing/2014/main" id="{6DE7F9A5-AF08-13BC-7D30-7159380E9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5956" y="3471787"/>
            <a:ext cx="1897700" cy="1916396"/>
          </a:xfrm>
          <a:prstGeom prst="rect">
            <a:avLst/>
          </a:prstGeom>
        </p:spPr>
      </p:pic>
      <p:pic>
        <p:nvPicPr>
          <p:cNvPr id="28" name="Picture 27" descr="A stack of green crates&#10;&#10;Description automatically generated">
            <a:extLst>
              <a:ext uri="{FF2B5EF4-FFF2-40B4-BE49-F238E27FC236}">
                <a16:creationId xmlns:a16="http://schemas.microsoft.com/office/drawing/2014/main" id="{E9207B44-4410-9CB7-B77C-88B81EA9E6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95" y="3622090"/>
            <a:ext cx="1830914" cy="277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6. Box Detection Cropped Left Corner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BF150-4C8B-5DE2-4A29-B159AF39AD28}"/>
              </a:ext>
            </a:extLst>
          </p:cNvPr>
          <p:cNvSpPr txBox="1"/>
          <p:nvPr/>
        </p:nvSpPr>
        <p:spPr>
          <a:xfrm>
            <a:off x="657597" y="1945878"/>
            <a:ext cx="5595936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Cropped</a:t>
            </a:r>
            <a:r>
              <a:rPr lang="pt-PT" dirty="0"/>
              <a:t> </a:t>
            </a:r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showing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stack</a:t>
            </a:r>
            <a:r>
              <a:rPr lang="pt-PT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5D7CE3-9714-8FCD-1366-1A42E1DCC052}"/>
              </a:ext>
            </a:extLst>
          </p:cNvPr>
          <p:cNvSpPr txBox="1"/>
          <p:nvPr/>
        </p:nvSpPr>
        <p:spPr>
          <a:xfrm>
            <a:off x="6944570" y="4653560"/>
            <a:ext cx="4935843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Perfomance</a:t>
            </a:r>
            <a:r>
              <a:rPr lang="pt-PT" dirty="0"/>
              <a:t> </a:t>
            </a:r>
            <a:r>
              <a:rPr lang="pt-PT" dirty="0" err="1"/>
              <a:t>Result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23.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Some </a:t>
            </a:r>
            <a:r>
              <a:rPr lang="pt-PT" dirty="0" err="1"/>
              <a:t>missing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overlapping</a:t>
            </a:r>
            <a:r>
              <a:rPr lang="pt-PT" dirty="0"/>
              <a:t> </a:t>
            </a:r>
            <a:r>
              <a:rPr lang="pt-PT" dirty="0" err="1"/>
              <a:t>detections</a:t>
            </a:r>
            <a:r>
              <a:rPr lang="pt-PT" dirty="0"/>
              <a:t>.</a:t>
            </a:r>
          </a:p>
        </p:txBody>
      </p:sp>
      <p:pic>
        <p:nvPicPr>
          <p:cNvPr id="5" name="Picture 4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D2BB15BA-2560-EBE4-1697-262ADFFD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1426035"/>
            <a:ext cx="3063002" cy="272386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6B8504E-ED49-72C9-FF99-C4280772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36" y="5094688"/>
            <a:ext cx="1638989" cy="1295733"/>
          </a:xfrm>
          <a:prstGeom prst="rect">
            <a:avLst/>
          </a:prstGeom>
        </p:spPr>
      </p:pic>
      <p:pic>
        <p:nvPicPr>
          <p:cNvPr id="10" name="Picture 9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84CCE5C8-A598-1241-1E69-1E9D00D3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00" y="3748133"/>
            <a:ext cx="1837500" cy="2541001"/>
          </a:xfrm>
          <a:prstGeom prst="rect">
            <a:avLst/>
          </a:prstGeom>
        </p:spPr>
      </p:pic>
      <p:pic>
        <p:nvPicPr>
          <p:cNvPr id="17" name="Picture 16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9D368D42-F659-0F7C-5CC6-BEDE16F49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367" y="5124567"/>
            <a:ext cx="2115565" cy="1123652"/>
          </a:xfrm>
          <a:prstGeom prst="rect">
            <a:avLst/>
          </a:prstGeom>
        </p:spPr>
      </p:pic>
      <p:pic>
        <p:nvPicPr>
          <p:cNvPr id="20" name="Picture 19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AD10FD02-CBDB-A5CE-8358-7E1109E26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687" y="3527634"/>
            <a:ext cx="2787079" cy="14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2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7. Box Detection Cropped Center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BF150-4C8B-5DE2-4A29-B159AF39AD28}"/>
              </a:ext>
            </a:extLst>
          </p:cNvPr>
          <p:cNvSpPr txBox="1"/>
          <p:nvPr/>
        </p:nvSpPr>
        <p:spPr>
          <a:xfrm>
            <a:off x="657597" y="1945878"/>
            <a:ext cx="5595936" cy="12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In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a </a:t>
            </a:r>
            <a:r>
              <a:rPr lang="pt-PT" dirty="0" err="1"/>
              <a:t>mix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cropped</a:t>
            </a:r>
            <a:r>
              <a:rPr lang="pt-PT" dirty="0"/>
              <a:t> </a:t>
            </a:r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enhancing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stack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others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some </a:t>
            </a:r>
            <a:r>
              <a:rPr lang="pt-PT" dirty="0" err="1"/>
              <a:t>parts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stack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selected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box.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5D7CE3-9714-8FCD-1366-1A42E1DCC052}"/>
              </a:ext>
            </a:extLst>
          </p:cNvPr>
          <p:cNvSpPr txBox="1"/>
          <p:nvPr/>
        </p:nvSpPr>
        <p:spPr>
          <a:xfrm>
            <a:off x="7289426" y="3916211"/>
            <a:ext cx="4935843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Perfomance</a:t>
            </a:r>
            <a:r>
              <a:rPr lang="pt-PT" dirty="0"/>
              <a:t> </a:t>
            </a:r>
            <a:r>
              <a:rPr lang="pt-PT" dirty="0" err="1"/>
              <a:t>Result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lower</a:t>
            </a:r>
            <a:r>
              <a:rPr lang="pt-PT" dirty="0"/>
              <a:t> </a:t>
            </a:r>
            <a:r>
              <a:rPr lang="pt-PT" dirty="0" err="1"/>
              <a:t>than</a:t>
            </a:r>
            <a:r>
              <a:rPr lang="pt-PT" dirty="0"/>
              <a:t> </a:t>
            </a:r>
            <a:r>
              <a:rPr lang="pt-PT" dirty="0" err="1"/>
              <a:t>expected</a:t>
            </a:r>
            <a:r>
              <a:rPr lang="pt-PT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hopes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since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took</a:t>
            </a:r>
            <a:r>
              <a:rPr lang="pt-PT" dirty="0"/>
              <a:t> a </a:t>
            </a:r>
            <a:r>
              <a:rPr lang="pt-PT" dirty="0" err="1"/>
              <a:t>lot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selections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being</a:t>
            </a:r>
            <a:r>
              <a:rPr lang="pt-PT" dirty="0"/>
              <a:t> precise.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Still</a:t>
            </a:r>
            <a:r>
              <a:rPr lang="pt-PT" dirty="0"/>
              <a:t> </a:t>
            </a:r>
            <a:r>
              <a:rPr lang="pt-PT" dirty="0" err="1"/>
              <a:t>gave</a:t>
            </a:r>
            <a:r>
              <a:rPr lang="pt-PT" dirty="0"/>
              <a:t> a </a:t>
            </a:r>
            <a:r>
              <a:rPr lang="pt-PT" dirty="0" err="1"/>
              <a:t>lot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missing</a:t>
            </a:r>
            <a:r>
              <a:rPr lang="pt-PT" dirty="0"/>
              <a:t> </a:t>
            </a:r>
            <a:r>
              <a:rPr lang="pt-PT" dirty="0" err="1"/>
              <a:t>detections</a:t>
            </a:r>
            <a:r>
              <a:rPr lang="pt-PT" dirty="0"/>
              <a:t>.</a:t>
            </a:r>
          </a:p>
        </p:txBody>
      </p:sp>
      <p:pic>
        <p:nvPicPr>
          <p:cNvPr id="4" name="Picture 3" descr="A stack of green crates&#10;&#10;Description automatically generated">
            <a:extLst>
              <a:ext uri="{FF2B5EF4-FFF2-40B4-BE49-F238E27FC236}">
                <a16:creationId xmlns:a16="http://schemas.microsoft.com/office/drawing/2014/main" id="{5232BB34-4E8D-D16A-AA33-DF6E9F2A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492" y="1665666"/>
            <a:ext cx="2023324" cy="1999543"/>
          </a:xfrm>
          <a:prstGeom prst="rect">
            <a:avLst/>
          </a:prstGeom>
        </p:spPr>
      </p:pic>
      <p:pic>
        <p:nvPicPr>
          <p:cNvPr id="7" name="Picture 6" descr="A screenshot of a survey&#10;&#10;Description automatically generated">
            <a:extLst>
              <a:ext uri="{FF2B5EF4-FFF2-40B4-BE49-F238E27FC236}">
                <a16:creationId xmlns:a16="http://schemas.microsoft.com/office/drawing/2014/main" id="{1EA9925B-ECD6-9EA1-BB31-6B664551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108" y="4494217"/>
            <a:ext cx="1310436" cy="1574189"/>
          </a:xfrm>
          <a:prstGeom prst="rect">
            <a:avLst/>
          </a:prstGeom>
        </p:spPr>
      </p:pic>
      <p:pic>
        <p:nvPicPr>
          <p:cNvPr id="12" name="Picture 11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A1472D60-756E-47EB-B9AA-F6CB3E185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6" y="3821219"/>
            <a:ext cx="1401492" cy="2311014"/>
          </a:xfrm>
          <a:prstGeom prst="rect">
            <a:avLst/>
          </a:prstGeom>
        </p:spPr>
      </p:pic>
      <p:pic>
        <p:nvPicPr>
          <p:cNvPr id="18" name="Picture 17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2F377F43-793B-A696-593C-96B19932B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754" y="4078499"/>
            <a:ext cx="1359811" cy="2053734"/>
          </a:xfrm>
          <a:prstGeom prst="rect">
            <a:avLst/>
          </a:prstGeom>
        </p:spPr>
      </p:pic>
      <p:pic>
        <p:nvPicPr>
          <p:cNvPr id="22" name="Picture 21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52FD202C-F00C-270F-605B-C92057334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287" y="4655764"/>
            <a:ext cx="1457482" cy="1574189"/>
          </a:xfrm>
          <a:prstGeom prst="rect">
            <a:avLst/>
          </a:prstGeom>
        </p:spPr>
      </p:pic>
      <p:pic>
        <p:nvPicPr>
          <p:cNvPr id="24" name="Picture 23" descr="A stack of green crates&#10;&#10;Description automatically generated">
            <a:extLst>
              <a:ext uri="{FF2B5EF4-FFF2-40B4-BE49-F238E27FC236}">
                <a16:creationId xmlns:a16="http://schemas.microsoft.com/office/drawing/2014/main" id="{3D38C7BE-C4C8-BD4F-4EF4-537358FA1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009" y="3513702"/>
            <a:ext cx="2023323" cy="108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87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BF150-4C8B-5DE2-4A29-B159AF39AD28}"/>
              </a:ext>
            </a:extLst>
          </p:cNvPr>
          <p:cNvSpPr txBox="1"/>
          <p:nvPr/>
        </p:nvSpPr>
        <p:spPr>
          <a:xfrm>
            <a:off x="500064" y="1954345"/>
            <a:ext cx="5595936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Models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better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5, 6, 7</a:t>
            </a:r>
          </a:p>
        </p:txBody>
      </p:sp>
      <p:pic>
        <p:nvPicPr>
          <p:cNvPr id="5" name="Picture 4" descr="A stack of green crates&#10;&#10;Description automatically generated">
            <a:extLst>
              <a:ext uri="{FF2B5EF4-FFF2-40B4-BE49-F238E27FC236}">
                <a16:creationId xmlns:a16="http://schemas.microsoft.com/office/drawing/2014/main" id="{637B2DEB-0792-C2B1-A290-27D72582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871" y="1819550"/>
            <a:ext cx="1800191" cy="2727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E39EC-01C9-C479-F7BE-3EDA01286CAB}"/>
              </a:ext>
            </a:extLst>
          </p:cNvPr>
          <p:cNvSpPr txBox="1"/>
          <p:nvPr/>
        </p:nvSpPr>
        <p:spPr>
          <a:xfrm>
            <a:off x="8417538" y="4607394"/>
            <a:ext cx="180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Box </a:t>
            </a:r>
            <a:r>
              <a:rPr lang="pt-PT" sz="900" dirty="0" err="1"/>
              <a:t>Detection</a:t>
            </a:r>
            <a:r>
              <a:rPr lang="pt-PT" sz="900" dirty="0"/>
              <a:t> </a:t>
            </a:r>
            <a:r>
              <a:rPr lang="pt-PT" sz="900" dirty="0" err="1"/>
              <a:t>with</a:t>
            </a:r>
            <a:r>
              <a:rPr lang="pt-PT" sz="900" dirty="0"/>
              <a:t> </a:t>
            </a:r>
            <a:r>
              <a:rPr lang="pt-PT" sz="900" dirty="0" err="1"/>
              <a:t>Image</a:t>
            </a:r>
            <a:r>
              <a:rPr lang="pt-PT" sz="900" dirty="0"/>
              <a:t> </a:t>
            </a:r>
            <a:r>
              <a:rPr lang="pt-PT" sz="900" dirty="0" err="1"/>
              <a:t>Parts</a:t>
            </a:r>
            <a:r>
              <a:rPr lang="pt-PT" sz="900" dirty="0"/>
              <a:t> </a:t>
            </a:r>
            <a:r>
              <a:rPr lang="pt-PT" sz="900" dirty="0" err="1"/>
              <a:t>Symbol</a:t>
            </a:r>
            <a:r>
              <a:rPr lang="pt-PT" sz="900" dirty="0"/>
              <a:t> </a:t>
            </a:r>
            <a:r>
              <a:rPr lang="pt-PT" sz="900" dirty="0" err="1"/>
              <a:t>Letter</a:t>
            </a:r>
            <a:endParaRPr lang="pt-PT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BFBF-051A-4446-7313-358324604E08}"/>
              </a:ext>
            </a:extLst>
          </p:cNvPr>
          <p:cNvSpPr txBox="1"/>
          <p:nvPr/>
        </p:nvSpPr>
        <p:spPr>
          <a:xfrm>
            <a:off x="550861" y="3029124"/>
            <a:ext cx="69336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Recommendations</a:t>
            </a:r>
            <a:r>
              <a:rPr lang="pt-PT" dirty="0"/>
              <a:t> </a:t>
            </a:r>
            <a:r>
              <a:rPr lang="pt-PT" dirty="0" err="1"/>
              <a:t>based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Object</a:t>
            </a:r>
            <a:r>
              <a:rPr lang="pt-PT" dirty="0"/>
              <a:t> </a:t>
            </a:r>
            <a:r>
              <a:rPr lang="pt-PT" dirty="0" err="1"/>
              <a:t>Selection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best</a:t>
            </a:r>
            <a:r>
              <a:rPr lang="pt-PT" dirty="0"/>
              <a:t> </a:t>
            </a:r>
            <a:r>
              <a:rPr lang="pt-PT" dirty="0" err="1"/>
              <a:t>height</a:t>
            </a:r>
            <a:r>
              <a:rPr lang="pt-PT" dirty="0"/>
              <a:t>/</a:t>
            </a:r>
            <a:r>
              <a:rPr lang="pt-PT" dirty="0" err="1"/>
              <a:t>width</a:t>
            </a:r>
            <a:r>
              <a:rPr lang="pt-PT" dirty="0"/>
              <a:t> ratio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better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 (100/10 </a:t>
            </a:r>
            <a:r>
              <a:rPr lang="pt-PT" dirty="0" err="1"/>
              <a:t>gives</a:t>
            </a:r>
            <a:r>
              <a:rPr lang="pt-PT" dirty="0"/>
              <a:t> </a:t>
            </a:r>
            <a:r>
              <a:rPr lang="pt-PT" dirty="0" err="1"/>
              <a:t>worst</a:t>
            </a:r>
            <a:r>
              <a:rPr lang="pt-PT" dirty="0"/>
              <a:t> </a:t>
            </a:r>
            <a:r>
              <a:rPr lang="pt-PT" dirty="0" err="1"/>
              <a:t>result</a:t>
            </a:r>
            <a:r>
              <a:rPr lang="pt-PT" dirty="0"/>
              <a:t> </a:t>
            </a:r>
            <a:r>
              <a:rPr lang="pt-PT" dirty="0" err="1"/>
              <a:t>than</a:t>
            </a:r>
            <a:r>
              <a:rPr lang="pt-PT" dirty="0"/>
              <a:t> 100/50)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Amplified</a:t>
            </a:r>
            <a:r>
              <a:rPr lang="pt-PT" dirty="0"/>
              <a:t> </a:t>
            </a:r>
            <a:r>
              <a:rPr lang="pt-PT" dirty="0" err="1"/>
              <a:t>images</a:t>
            </a:r>
            <a:r>
              <a:rPr lang="pt-PT" dirty="0"/>
              <a:t> (boxes </a:t>
            </a:r>
            <a:r>
              <a:rPr lang="pt-PT" dirty="0" err="1"/>
              <a:t>stack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cropped</a:t>
            </a:r>
            <a:r>
              <a:rPr lang="pt-PT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number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tag</a:t>
            </a:r>
            <a:r>
              <a:rPr lang="pt-PT" dirty="0"/>
              <a:t> </a:t>
            </a:r>
            <a:r>
              <a:rPr lang="pt-PT" dirty="0" err="1"/>
              <a:t>selections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Patterns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lot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details</a:t>
            </a:r>
            <a:r>
              <a:rPr lang="pt-PT" dirty="0"/>
              <a:t> can </a:t>
            </a:r>
            <a:r>
              <a:rPr lang="pt-PT" dirty="0" err="1"/>
              <a:t>confuse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, </a:t>
            </a:r>
            <a:r>
              <a:rPr lang="pt-PT" dirty="0" err="1"/>
              <a:t>so</a:t>
            </a:r>
            <a:r>
              <a:rPr lang="pt-PT" dirty="0"/>
              <a:t> </a:t>
            </a:r>
            <a:r>
              <a:rPr lang="pt-PT" dirty="0" err="1"/>
              <a:t>selecting</a:t>
            </a:r>
            <a:r>
              <a:rPr lang="pt-PT" dirty="0"/>
              <a:t> a </a:t>
            </a: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distinguishable</a:t>
            </a:r>
            <a:r>
              <a:rPr lang="pt-PT" dirty="0"/>
              <a:t> </a:t>
            </a:r>
            <a:r>
              <a:rPr lang="pt-PT" dirty="0" err="1"/>
              <a:t>part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best</a:t>
            </a:r>
            <a:r>
              <a:rPr lang="pt-PT" dirty="0"/>
              <a:t> </a:t>
            </a:r>
            <a:r>
              <a:rPr lang="pt-PT" dirty="0" err="1"/>
              <a:t>choice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7746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User Interface</a:t>
            </a:r>
            <a:br>
              <a:rPr lang="en-US" dirty="0"/>
            </a:br>
            <a:r>
              <a:rPr lang="en-US" sz="2000" dirty="0"/>
              <a:t>MS Power Apps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73537F5A-0F0E-1296-B487-69082ECF5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1" y="3319900"/>
            <a:ext cx="1374197" cy="96149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9FC9691-537F-62D3-9DDF-3097EA80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1" y="2874838"/>
            <a:ext cx="1611404" cy="1851622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5637E95F-22E0-7726-372D-68D18249A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646" y="2248975"/>
            <a:ext cx="1560033" cy="3382185"/>
          </a:xfrm>
          <a:prstGeom prst="rect">
            <a:avLst/>
          </a:prstGeom>
        </p:spPr>
      </p:pic>
      <p:pic>
        <p:nvPicPr>
          <p:cNvPr id="20" name="Picture 19" descr="A green crate on wheels&#10;&#10;Description automatically generated">
            <a:extLst>
              <a:ext uri="{FF2B5EF4-FFF2-40B4-BE49-F238E27FC236}">
                <a16:creationId xmlns:a16="http://schemas.microsoft.com/office/drawing/2014/main" id="{98EE3DBE-4DA9-1E3F-CBDC-6C66E0E41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643524" y="2234652"/>
            <a:ext cx="1560031" cy="3382181"/>
          </a:xfrm>
          <a:prstGeom prst="rect">
            <a:avLst/>
          </a:prstGeom>
        </p:spPr>
      </p:pic>
      <p:pic>
        <p:nvPicPr>
          <p:cNvPr id="25" name="Picture 24" descr="A screenshot of a screenshot of a green crate&#10;&#10;Description automatically generated">
            <a:extLst>
              <a:ext uri="{FF2B5EF4-FFF2-40B4-BE49-F238E27FC236}">
                <a16:creationId xmlns:a16="http://schemas.microsoft.com/office/drawing/2014/main" id="{2D4A7F83-F2ED-C63F-3E48-8E08DE6E3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928" y="2282520"/>
            <a:ext cx="1897721" cy="3334313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CC5AACDC-8ADE-1366-0B92-152907525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6978" y="2234651"/>
            <a:ext cx="1564481" cy="33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56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Model Evolution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BFBF-051A-4446-7313-358324604E08}"/>
              </a:ext>
            </a:extLst>
          </p:cNvPr>
          <p:cNvSpPr txBox="1"/>
          <p:nvPr/>
        </p:nvSpPr>
        <p:spPr>
          <a:xfrm>
            <a:off x="643994" y="2104130"/>
            <a:ext cx="9795406" cy="1526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 err="1"/>
              <a:t>Metrics</a:t>
            </a:r>
            <a:r>
              <a:rPr lang="pt-PT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 err="1"/>
              <a:t>Precision</a:t>
            </a:r>
            <a:r>
              <a:rPr lang="pt-PT" sz="1600" dirty="0"/>
              <a:t> - </a:t>
            </a:r>
            <a:r>
              <a:rPr lang="pt-PT" sz="1600" dirty="0" err="1"/>
              <a:t>True</a:t>
            </a:r>
            <a:r>
              <a:rPr lang="pt-PT" sz="1600" dirty="0"/>
              <a:t> Positives / (</a:t>
            </a:r>
            <a:r>
              <a:rPr lang="pt-PT" sz="1600" dirty="0" err="1"/>
              <a:t>True</a:t>
            </a:r>
            <a:r>
              <a:rPr lang="pt-PT" sz="1600" dirty="0"/>
              <a:t> Positives +  False Positives)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 err="1"/>
              <a:t>Recall</a:t>
            </a:r>
            <a:r>
              <a:rPr lang="pt-PT" sz="1600" dirty="0"/>
              <a:t> - </a:t>
            </a:r>
            <a:r>
              <a:rPr lang="pt-PT" sz="1600" dirty="0" err="1"/>
              <a:t>True</a:t>
            </a:r>
            <a:r>
              <a:rPr lang="pt-PT" sz="1600" dirty="0"/>
              <a:t> Positives / (</a:t>
            </a:r>
            <a:r>
              <a:rPr lang="pt-PT" sz="1600" dirty="0" err="1"/>
              <a:t>True</a:t>
            </a:r>
            <a:r>
              <a:rPr lang="pt-PT" sz="1600" dirty="0"/>
              <a:t> Positives + False Negatives)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F1 Score - 2 * </a:t>
            </a:r>
            <a:r>
              <a:rPr lang="pt-PT" sz="1600" dirty="0" err="1"/>
              <a:t>Precision</a:t>
            </a:r>
            <a:r>
              <a:rPr lang="pt-PT" sz="1600" dirty="0"/>
              <a:t> * </a:t>
            </a:r>
            <a:r>
              <a:rPr lang="pt-PT" sz="1600" dirty="0" err="1"/>
              <a:t>Recall</a:t>
            </a:r>
            <a:r>
              <a:rPr lang="pt-PT" sz="1600" dirty="0"/>
              <a:t> / (</a:t>
            </a:r>
            <a:r>
              <a:rPr lang="pt-PT" sz="1600" dirty="0" err="1"/>
              <a:t>Precision</a:t>
            </a:r>
            <a:r>
              <a:rPr lang="pt-PT" sz="1600" dirty="0"/>
              <a:t> + </a:t>
            </a:r>
            <a:r>
              <a:rPr lang="pt-PT" sz="1600" dirty="0" err="1"/>
              <a:t>Recall</a:t>
            </a:r>
            <a:r>
              <a:rPr lang="pt-PT" sz="16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48B0E-068D-69C6-1DB8-D383CCB4A40B}"/>
              </a:ext>
            </a:extLst>
          </p:cNvPr>
          <p:cNvSpPr txBox="1"/>
          <p:nvPr/>
        </p:nvSpPr>
        <p:spPr>
          <a:xfrm>
            <a:off x="643994" y="1456266"/>
            <a:ext cx="7577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/>
              <a:t>Model</a:t>
            </a:r>
            <a:r>
              <a:rPr lang="pt-PT" sz="2400" dirty="0"/>
              <a:t> 5. Box </a:t>
            </a:r>
            <a:r>
              <a:rPr lang="pt-PT" sz="2400" dirty="0" err="1"/>
              <a:t>Detection</a:t>
            </a:r>
            <a:r>
              <a:rPr lang="pt-PT" sz="2400" dirty="0"/>
              <a:t> </a:t>
            </a:r>
            <a:r>
              <a:rPr lang="pt-PT" sz="2400" dirty="0" err="1"/>
              <a:t>with</a:t>
            </a:r>
            <a:r>
              <a:rPr lang="pt-PT" sz="2400" dirty="0"/>
              <a:t> </a:t>
            </a:r>
            <a:r>
              <a:rPr lang="pt-PT" sz="2400" dirty="0" err="1"/>
              <a:t>Image</a:t>
            </a:r>
            <a:r>
              <a:rPr lang="pt-PT" sz="2400" dirty="0"/>
              <a:t> </a:t>
            </a:r>
            <a:r>
              <a:rPr lang="pt-PT" sz="2400" dirty="0" err="1"/>
              <a:t>Parts</a:t>
            </a:r>
            <a:r>
              <a:rPr lang="pt-PT" sz="2400" dirty="0"/>
              <a:t> </a:t>
            </a:r>
            <a:r>
              <a:rPr lang="pt-PT" sz="2400" dirty="0" err="1"/>
              <a:t>Symbol</a:t>
            </a:r>
            <a:r>
              <a:rPr lang="pt-PT" sz="2400" dirty="0"/>
              <a:t> </a:t>
            </a:r>
            <a:r>
              <a:rPr lang="pt-PT" sz="2400" dirty="0" err="1"/>
              <a:t>Letter</a:t>
            </a:r>
            <a:endParaRPr lang="pt-PT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248B3-3EF2-4400-936B-ED991E613722}"/>
              </a:ext>
            </a:extLst>
          </p:cNvPr>
          <p:cNvSpPr txBox="1"/>
          <p:nvPr/>
        </p:nvSpPr>
        <p:spPr>
          <a:xfrm>
            <a:off x="643994" y="3761246"/>
            <a:ext cx="9136063" cy="107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/>
              <a:t>Choosed</a:t>
            </a:r>
            <a:r>
              <a:rPr lang="pt-PT" sz="1600" dirty="0"/>
              <a:t> 5 </a:t>
            </a:r>
            <a:r>
              <a:rPr lang="pt-PT" sz="1600" dirty="0" err="1"/>
              <a:t>images</a:t>
            </a:r>
            <a:r>
              <a:rPr lang="pt-PT" sz="1600" dirty="0"/>
              <a:t> for </a:t>
            </a:r>
            <a:r>
              <a:rPr lang="pt-PT" sz="1600" dirty="0" err="1"/>
              <a:t>testing</a:t>
            </a:r>
            <a:r>
              <a:rPr lang="pt-PT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 err="1"/>
              <a:t>Registed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real </a:t>
            </a:r>
            <a:r>
              <a:rPr lang="pt-PT" sz="1600" dirty="0" err="1"/>
              <a:t>number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boxes in </a:t>
            </a:r>
            <a:r>
              <a:rPr lang="pt-PT" sz="1600" dirty="0" err="1"/>
              <a:t>each</a:t>
            </a:r>
            <a:r>
              <a:rPr lang="pt-PT" sz="1600" dirty="0"/>
              <a:t> </a:t>
            </a:r>
            <a:r>
              <a:rPr lang="pt-PT" sz="1600" dirty="0" err="1"/>
              <a:t>image</a:t>
            </a:r>
            <a:r>
              <a:rPr lang="pt-PT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 err="1"/>
              <a:t>Registed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values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</a:t>
            </a:r>
            <a:r>
              <a:rPr lang="pt-PT" sz="1600" dirty="0" err="1"/>
              <a:t>images</a:t>
            </a:r>
            <a:r>
              <a:rPr lang="pt-PT" sz="1600" dirty="0"/>
              <a:t>, </a:t>
            </a:r>
            <a:r>
              <a:rPr lang="pt-PT" sz="1600" dirty="0" err="1"/>
              <a:t>tags</a:t>
            </a:r>
            <a:r>
              <a:rPr lang="pt-PT" sz="1600" dirty="0"/>
              <a:t>,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respective</a:t>
            </a:r>
            <a:r>
              <a:rPr lang="pt-PT" sz="1600" dirty="0"/>
              <a:t> </a:t>
            </a:r>
            <a:r>
              <a:rPr lang="pt-PT" sz="1600" dirty="0" err="1"/>
              <a:t>metrics</a:t>
            </a:r>
            <a:r>
              <a:rPr lang="pt-PT" sz="1600" dirty="0"/>
              <a:t> in </a:t>
            </a:r>
            <a:r>
              <a:rPr lang="pt-PT" sz="1600" dirty="0" err="1"/>
              <a:t>each</a:t>
            </a:r>
            <a:r>
              <a:rPr lang="pt-PT" sz="1600" dirty="0"/>
              <a:t> </a:t>
            </a:r>
            <a:r>
              <a:rPr lang="pt-PT" sz="1600" dirty="0" err="1"/>
              <a:t>version</a:t>
            </a:r>
            <a:r>
              <a:rPr lang="pt-PT" sz="1600" dirty="0"/>
              <a:t> </a:t>
            </a:r>
            <a:r>
              <a:rPr lang="pt-PT" sz="1600" dirty="0" err="1"/>
              <a:t>iteration</a:t>
            </a:r>
            <a:r>
              <a:rPr lang="pt-PT" sz="1600" dirty="0"/>
              <a:t>.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41728E6-F2E4-02DF-3EEA-F8153640F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34" y="4966637"/>
            <a:ext cx="6234047" cy="120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9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Model Evolution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BFBF-051A-4446-7313-358324604E08}"/>
              </a:ext>
            </a:extLst>
          </p:cNvPr>
          <p:cNvSpPr txBox="1"/>
          <p:nvPr/>
        </p:nvSpPr>
        <p:spPr>
          <a:xfrm>
            <a:off x="549538" y="1551483"/>
            <a:ext cx="6992940" cy="526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 err="1"/>
              <a:t>After</a:t>
            </a:r>
            <a:r>
              <a:rPr lang="pt-PT" sz="1600" dirty="0"/>
              <a:t> </a:t>
            </a:r>
            <a:r>
              <a:rPr lang="pt-PT" sz="1600" dirty="0" err="1"/>
              <a:t>analysing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results</a:t>
            </a:r>
            <a:r>
              <a:rPr lang="pt-PT" sz="1600" dirty="0"/>
              <a:t>, </a:t>
            </a:r>
            <a:r>
              <a:rPr lang="pt-PT" sz="1600" dirty="0" err="1"/>
              <a:t>there</a:t>
            </a:r>
            <a:r>
              <a:rPr lang="pt-PT" sz="1600" dirty="0"/>
              <a:t> </a:t>
            </a:r>
            <a:r>
              <a:rPr lang="pt-PT" sz="1600" dirty="0" err="1"/>
              <a:t>is</a:t>
            </a:r>
            <a:r>
              <a:rPr lang="pt-PT" sz="1600" dirty="0"/>
              <a:t> </a:t>
            </a:r>
            <a:r>
              <a:rPr lang="pt-PT" sz="1600" dirty="0" err="1"/>
              <a:t>an</a:t>
            </a:r>
            <a:r>
              <a:rPr lang="pt-PT" sz="1600" dirty="0"/>
              <a:t> </a:t>
            </a:r>
            <a:r>
              <a:rPr lang="pt-PT" sz="1600" dirty="0" err="1"/>
              <a:t>increase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F1 score </a:t>
            </a:r>
            <a:r>
              <a:rPr lang="pt-PT" sz="1600" dirty="0" err="1"/>
              <a:t>after</a:t>
            </a:r>
            <a:r>
              <a:rPr lang="pt-PT" sz="1600" dirty="0"/>
              <a:t> </a:t>
            </a:r>
            <a:r>
              <a:rPr lang="pt-PT" sz="1600" dirty="0" err="1"/>
              <a:t>each</a:t>
            </a:r>
            <a:r>
              <a:rPr lang="pt-PT" sz="1600" dirty="0"/>
              <a:t> </a:t>
            </a:r>
            <a:r>
              <a:rPr lang="pt-PT" sz="1600" dirty="0" err="1"/>
              <a:t>version</a:t>
            </a:r>
            <a:r>
              <a:rPr lang="pt-PT" sz="1600" dirty="0"/>
              <a:t>, </a:t>
            </a:r>
            <a:r>
              <a:rPr lang="pt-PT" sz="1600" dirty="0" err="1"/>
              <a:t>stagnating</a:t>
            </a:r>
            <a:r>
              <a:rPr lang="pt-PT" sz="1600" dirty="0"/>
              <a:t> in </a:t>
            </a:r>
            <a:r>
              <a:rPr lang="pt-PT" sz="1600" dirty="0" err="1"/>
              <a:t>version</a:t>
            </a:r>
            <a:r>
              <a:rPr lang="pt-PT" sz="1600" dirty="0"/>
              <a:t> 4.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number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</a:t>
            </a:r>
            <a:r>
              <a:rPr lang="pt-PT" sz="1600" dirty="0" err="1"/>
              <a:t>wrong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missing</a:t>
            </a:r>
            <a:r>
              <a:rPr lang="pt-PT" sz="1600" dirty="0"/>
              <a:t> </a:t>
            </a:r>
            <a:r>
              <a:rPr lang="pt-PT" sz="1600" dirty="0" err="1"/>
              <a:t>detections</a:t>
            </a:r>
            <a:r>
              <a:rPr lang="pt-PT" sz="1600" dirty="0"/>
              <a:t> </a:t>
            </a:r>
            <a:r>
              <a:rPr lang="pt-PT" sz="1600" dirty="0" err="1"/>
              <a:t>decreased</a:t>
            </a:r>
            <a:r>
              <a:rPr lang="pt-PT" sz="1600" dirty="0"/>
              <a:t> </a:t>
            </a:r>
            <a:r>
              <a:rPr lang="pt-PT" sz="1600" dirty="0" err="1"/>
              <a:t>drasticly</a:t>
            </a:r>
            <a:r>
              <a:rPr lang="pt-PT" sz="1600" dirty="0"/>
              <a:t> </a:t>
            </a:r>
            <a:r>
              <a:rPr lang="pt-PT" sz="1600" dirty="0" err="1"/>
              <a:t>over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versions</a:t>
            </a:r>
            <a:r>
              <a:rPr lang="pt-PT" sz="1600" dirty="0"/>
              <a:t>, </a:t>
            </a:r>
            <a:r>
              <a:rPr lang="pt-PT" sz="1600" dirty="0" err="1"/>
              <a:t>increasing</a:t>
            </a:r>
            <a:r>
              <a:rPr lang="pt-PT" sz="1600" dirty="0"/>
              <a:t> </a:t>
            </a:r>
            <a:r>
              <a:rPr lang="pt-PT" sz="1600" dirty="0" err="1"/>
              <a:t>precision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recall</a:t>
            </a:r>
            <a:r>
              <a:rPr lang="pt-PT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F1score </a:t>
            </a:r>
            <a:r>
              <a:rPr lang="pt-PT" sz="1600" dirty="0" err="1"/>
              <a:t>increased</a:t>
            </a:r>
            <a:r>
              <a:rPr lang="pt-PT" sz="1600" dirty="0"/>
              <a:t> </a:t>
            </a:r>
            <a:r>
              <a:rPr lang="pt-PT" sz="1600" dirty="0" err="1"/>
              <a:t>with</a:t>
            </a:r>
            <a:r>
              <a:rPr lang="pt-PT" sz="1600" dirty="0"/>
              <a:t> more </a:t>
            </a:r>
            <a:r>
              <a:rPr lang="pt-PT" sz="1600" dirty="0" err="1"/>
              <a:t>images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tags</a:t>
            </a:r>
            <a:r>
              <a:rPr lang="pt-PT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MS Performance </a:t>
            </a:r>
            <a:r>
              <a:rPr lang="pt-PT" sz="1600" dirty="0" err="1"/>
              <a:t>start</a:t>
            </a:r>
            <a:r>
              <a:rPr lang="pt-PT" sz="1600" dirty="0"/>
              <a:t> </a:t>
            </a:r>
            <a:r>
              <a:rPr lang="pt-PT" sz="1600" dirty="0" err="1"/>
              <a:t>declining</a:t>
            </a:r>
            <a:r>
              <a:rPr lang="pt-PT" sz="1600" dirty="0"/>
              <a:t> in </a:t>
            </a:r>
            <a:r>
              <a:rPr lang="pt-PT" sz="1600" dirty="0" err="1"/>
              <a:t>Version</a:t>
            </a:r>
            <a:r>
              <a:rPr lang="pt-PT" sz="1600" dirty="0"/>
              <a:t> 4.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In </a:t>
            </a:r>
            <a:r>
              <a:rPr lang="pt-PT" sz="1600" dirty="0" err="1"/>
              <a:t>Version</a:t>
            </a:r>
            <a:r>
              <a:rPr lang="pt-PT" sz="1600" dirty="0"/>
              <a:t> 4, </a:t>
            </a:r>
            <a:r>
              <a:rPr lang="pt-PT" sz="1600" dirty="0" err="1"/>
              <a:t>it</a:t>
            </a:r>
            <a:r>
              <a:rPr lang="pt-PT" sz="1600" dirty="0"/>
              <a:t> </a:t>
            </a:r>
            <a:r>
              <a:rPr lang="pt-PT" sz="1600" dirty="0" err="1"/>
              <a:t>was</a:t>
            </a:r>
            <a:r>
              <a:rPr lang="pt-PT" sz="1600" dirty="0"/>
              <a:t> </a:t>
            </a:r>
            <a:r>
              <a:rPr lang="pt-PT" sz="1600" dirty="0" err="1"/>
              <a:t>given</a:t>
            </a:r>
            <a:r>
              <a:rPr lang="pt-PT" sz="1600" dirty="0"/>
              <a:t> </a:t>
            </a:r>
            <a:r>
              <a:rPr lang="pt-PT" sz="1600" dirty="0" err="1"/>
              <a:t>images</a:t>
            </a:r>
            <a:r>
              <a:rPr lang="pt-PT" sz="1600" dirty="0"/>
              <a:t> </a:t>
            </a:r>
            <a:r>
              <a:rPr lang="pt-PT" sz="1600" dirty="0" err="1"/>
              <a:t>with</a:t>
            </a:r>
            <a:r>
              <a:rPr lang="pt-PT" sz="1600" dirty="0"/>
              <a:t> </a:t>
            </a:r>
            <a:r>
              <a:rPr lang="pt-PT" sz="1600" dirty="0" err="1"/>
              <a:t>less</a:t>
            </a:r>
            <a:r>
              <a:rPr lang="pt-PT" sz="1600" dirty="0"/>
              <a:t> </a:t>
            </a:r>
            <a:r>
              <a:rPr lang="pt-PT" sz="1600" dirty="0" err="1"/>
              <a:t>resolution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tags</a:t>
            </a:r>
            <a:r>
              <a:rPr lang="pt-PT" sz="1600" dirty="0"/>
              <a:t> </a:t>
            </a:r>
            <a:r>
              <a:rPr lang="pt-PT" sz="1600" dirty="0" err="1"/>
              <a:t>with</a:t>
            </a:r>
            <a:r>
              <a:rPr lang="pt-PT" sz="1600" dirty="0"/>
              <a:t> </a:t>
            </a:r>
            <a:r>
              <a:rPr lang="pt-PT" sz="1600" dirty="0" err="1"/>
              <a:t>less</a:t>
            </a:r>
            <a:r>
              <a:rPr lang="pt-PT" sz="1600" dirty="0"/>
              <a:t> </a:t>
            </a:r>
            <a:r>
              <a:rPr lang="pt-PT" sz="1600" dirty="0" err="1"/>
              <a:t>size</a:t>
            </a:r>
            <a:r>
              <a:rPr lang="pt-PT" sz="1600" dirty="0"/>
              <a:t>, </a:t>
            </a:r>
            <a:r>
              <a:rPr lang="pt-PT" sz="1600" dirty="0" err="1"/>
              <a:t>that</a:t>
            </a:r>
            <a:r>
              <a:rPr lang="pt-PT" sz="1600" dirty="0"/>
              <a:t> </a:t>
            </a:r>
            <a:r>
              <a:rPr lang="pt-PT" sz="1600" dirty="0" err="1"/>
              <a:t>made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model</a:t>
            </a:r>
            <a:r>
              <a:rPr lang="pt-PT" sz="1600" dirty="0"/>
              <a:t> </a:t>
            </a:r>
            <a:r>
              <a:rPr lang="pt-PT" sz="1600" dirty="0" err="1"/>
              <a:t>have</a:t>
            </a:r>
            <a:r>
              <a:rPr lang="pt-PT" sz="1600" dirty="0"/>
              <a:t> </a:t>
            </a:r>
            <a:r>
              <a:rPr lang="pt-PT" sz="1600" dirty="0" err="1"/>
              <a:t>less</a:t>
            </a:r>
            <a:r>
              <a:rPr lang="pt-PT" sz="1600" dirty="0"/>
              <a:t> MS Performance,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average</a:t>
            </a:r>
            <a:r>
              <a:rPr lang="pt-PT" sz="1600" dirty="0"/>
              <a:t> </a:t>
            </a:r>
            <a:r>
              <a:rPr lang="pt-PT" sz="1600" dirty="0" err="1"/>
              <a:t>precision</a:t>
            </a:r>
            <a:r>
              <a:rPr lang="pt-PT" sz="1600" dirty="0"/>
              <a:t> </a:t>
            </a:r>
            <a:r>
              <a:rPr lang="pt-PT" sz="1600" dirty="0" err="1"/>
              <a:t>stagnated</a:t>
            </a:r>
            <a:r>
              <a:rPr lang="pt-PT" sz="1600" dirty="0"/>
              <a:t> a bit </a:t>
            </a:r>
            <a:r>
              <a:rPr lang="pt-PT" sz="1600" dirty="0" err="1"/>
              <a:t>from</a:t>
            </a:r>
            <a:r>
              <a:rPr lang="pt-PT" sz="1600" dirty="0"/>
              <a:t> </a:t>
            </a:r>
            <a:r>
              <a:rPr lang="pt-PT" sz="1600" dirty="0" err="1"/>
              <a:t>there</a:t>
            </a:r>
            <a:r>
              <a:rPr lang="pt-PT" sz="1600" dirty="0"/>
              <a:t>.  A </a:t>
            </a:r>
            <a:r>
              <a:rPr lang="pt-PT" sz="1600" dirty="0" err="1"/>
              <a:t>reason</a:t>
            </a:r>
            <a:r>
              <a:rPr lang="pt-PT" sz="1600" dirty="0"/>
              <a:t> for </a:t>
            </a:r>
            <a:r>
              <a:rPr lang="pt-PT" sz="1600" dirty="0" err="1"/>
              <a:t>that</a:t>
            </a:r>
            <a:r>
              <a:rPr lang="pt-PT" sz="1600" dirty="0"/>
              <a:t> </a:t>
            </a:r>
            <a:r>
              <a:rPr lang="pt-PT" sz="1600" dirty="0" err="1"/>
              <a:t>may</a:t>
            </a:r>
            <a:r>
              <a:rPr lang="pt-PT" sz="1600" dirty="0"/>
              <a:t> </a:t>
            </a:r>
            <a:r>
              <a:rPr lang="pt-PT" sz="1600" dirty="0" err="1"/>
              <a:t>be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training </a:t>
            </a:r>
            <a:r>
              <a:rPr lang="pt-PT" sz="1600" dirty="0" err="1"/>
              <a:t>path</a:t>
            </a:r>
            <a:r>
              <a:rPr lang="pt-PT" sz="1600" dirty="0"/>
              <a:t> </a:t>
            </a:r>
            <a:r>
              <a:rPr lang="pt-PT" sz="1600" dirty="0" err="1"/>
              <a:t>choosen</a:t>
            </a:r>
            <a:r>
              <a:rPr lang="pt-PT" sz="1600" dirty="0"/>
              <a:t> in </a:t>
            </a:r>
            <a:r>
              <a:rPr lang="pt-PT" sz="1600" dirty="0" err="1"/>
              <a:t>Version</a:t>
            </a:r>
            <a:r>
              <a:rPr lang="pt-PT" sz="1600" dirty="0"/>
              <a:t> 4, </a:t>
            </a:r>
            <a:r>
              <a:rPr lang="pt-PT" sz="1600" dirty="0" err="1"/>
              <a:t>that</a:t>
            </a:r>
            <a:r>
              <a:rPr lang="pt-PT" sz="1600" dirty="0"/>
              <a:t> </a:t>
            </a:r>
            <a:r>
              <a:rPr lang="pt-PT" sz="1600" dirty="0" err="1"/>
              <a:t>would</a:t>
            </a:r>
            <a:r>
              <a:rPr lang="pt-PT" sz="1600" dirty="0"/>
              <a:t> cause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model</a:t>
            </a:r>
            <a:r>
              <a:rPr lang="pt-PT" sz="1600" dirty="0"/>
              <a:t> to </a:t>
            </a:r>
            <a:r>
              <a:rPr lang="pt-PT" sz="1600" dirty="0" err="1"/>
              <a:t>deviate</a:t>
            </a:r>
            <a:r>
              <a:rPr lang="pt-PT" sz="1600" dirty="0"/>
              <a:t>.  </a:t>
            </a:r>
            <a:r>
              <a:rPr lang="pt-PT" sz="1600" dirty="0" err="1"/>
              <a:t>An</a:t>
            </a:r>
            <a:r>
              <a:rPr lang="pt-PT" sz="1600" dirty="0"/>
              <a:t> </a:t>
            </a:r>
            <a:r>
              <a:rPr lang="pt-PT" sz="1600" dirty="0" err="1"/>
              <a:t>option</a:t>
            </a:r>
            <a:r>
              <a:rPr lang="pt-PT" sz="1600" dirty="0"/>
              <a:t> </a:t>
            </a:r>
            <a:r>
              <a:rPr lang="pt-PT" sz="1600" dirty="0" err="1"/>
              <a:t>could</a:t>
            </a:r>
            <a:r>
              <a:rPr lang="pt-PT" sz="1600" dirty="0"/>
              <a:t> </a:t>
            </a:r>
            <a:r>
              <a:rPr lang="pt-PT" sz="1600" dirty="0" err="1"/>
              <a:t>be</a:t>
            </a:r>
            <a:r>
              <a:rPr lang="pt-PT" sz="1600" dirty="0"/>
              <a:t> resume </a:t>
            </a:r>
            <a:r>
              <a:rPr lang="pt-PT" sz="1600" dirty="0" err="1"/>
              <a:t>the</a:t>
            </a:r>
            <a:r>
              <a:rPr lang="pt-PT" sz="1600" dirty="0"/>
              <a:t> training </a:t>
            </a:r>
            <a:r>
              <a:rPr lang="pt-PT" sz="1600" dirty="0" err="1"/>
              <a:t>from</a:t>
            </a:r>
            <a:r>
              <a:rPr lang="pt-PT" sz="1600" dirty="0"/>
              <a:t> </a:t>
            </a:r>
            <a:r>
              <a:rPr lang="pt-PT" sz="1600" dirty="0" err="1"/>
              <a:t>Version</a:t>
            </a:r>
            <a:r>
              <a:rPr lang="pt-PT" sz="1600" dirty="0"/>
              <a:t> 4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make</a:t>
            </a:r>
            <a:r>
              <a:rPr lang="pt-PT" sz="1600" dirty="0"/>
              <a:t> a </a:t>
            </a:r>
            <a:r>
              <a:rPr lang="pt-PT" sz="1600" dirty="0" err="1"/>
              <a:t>diferent</a:t>
            </a:r>
            <a:r>
              <a:rPr lang="pt-PT" sz="1600" dirty="0"/>
              <a:t> </a:t>
            </a:r>
            <a:r>
              <a:rPr lang="pt-PT" sz="1600" dirty="0" err="1"/>
              <a:t>selection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</a:t>
            </a:r>
            <a:r>
              <a:rPr lang="pt-PT" sz="1600" dirty="0" err="1"/>
              <a:t>images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tags</a:t>
            </a:r>
            <a:r>
              <a:rPr lang="pt-PT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4" name="Picture 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76891C67-0C66-2859-6800-DC641783A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049" y="2581216"/>
            <a:ext cx="3962604" cy="23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88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BFBF-051A-4446-7313-358324604E08}"/>
              </a:ext>
            </a:extLst>
          </p:cNvPr>
          <p:cNvSpPr txBox="1"/>
          <p:nvPr/>
        </p:nvSpPr>
        <p:spPr>
          <a:xfrm>
            <a:off x="643994" y="2228671"/>
            <a:ext cx="4842406" cy="40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Easy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simple</a:t>
            </a:r>
            <a:r>
              <a:rPr lang="pt-PT" dirty="0"/>
              <a:t> to use.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Straightforward</a:t>
            </a:r>
            <a:r>
              <a:rPr lang="pt-PT" dirty="0"/>
              <a:t> to </a:t>
            </a:r>
            <a:r>
              <a:rPr lang="pt-PT" dirty="0" err="1"/>
              <a:t>solution</a:t>
            </a:r>
            <a:r>
              <a:rPr lang="pt-PT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Friendly</a:t>
            </a:r>
            <a:r>
              <a:rPr lang="pt-PT" dirty="0"/>
              <a:t> (</a:t>
            </a:r>
            <a:r>
              <a:rPr lang="pt-PT" dirty="0" err="1"/>
              <a:t>used</a:t>
            </a:r>
            <a:r>
              <a:rPr lang="pt-PT" dirty="0"/>
              <a:t> in </a:t>
            </a:r>
            <a:r>
              <a:rPr lang="pt-PT" dirty="0" err="1"/>
              <a:t>Power</a:t>
            </a:r>
            <a:r>
              <a:rPr lang="pt-PT" dirty="0"/>
              <a:t> Apps)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Fast </a:t>
            </a:r>
            <a:r>
              <a:rPr lang="pt-PT" dirty="0" err="1"/>
              <a:t>Solution</a:t>
            </a:r>
            <a:r>
              <a:rPr lang="pt-PT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Potential</a:t>
            </a:r>
            <a:r>
              <a:rPr lang="pt-PT" dirty="0"/>
              <a:t> </a:t>
            </a: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solution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a </a:t>
            </a:r>
            <a:r>
              <a:rPr lang="pt-PT" dirty="0" err="1"/>
              <a:t>lot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training.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small</a:t>
            </a:r>
            <a:r>
              <a:rPr lang="pt-PT" dirty="0"/>
              <a:t> </a:t>
            </a:r>
            <a:r>
              <a:rPr lang="pt-PT" dirty="0" err="1"/>
              <a:t>amount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training </a:t>
            </a:r>
            <a:r>
              <a:rPr lang="pt-PT" dirty="0" err="1"/>
              <a:t>given</a:t>
            </a:r>
            <a:r>
              <a:rPr lang="pt-PT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F6644-CDA4-113F-1848-044F9C8929BC}"/>
              </a:ext>
            </a:extLst>
          </p:cNvPr>
          <p:cNvSpPr txBox="1"/>
          <p:nvPr/>
        </p:nvSpPr>
        <p:spPr>
          <a:xfrm>
            <a:off x="6189134" y="2228671"/>
            <a:ext cx="460586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Cons</a:t>
            </a:r>
            <a:r>
              <a:rPr lang="pt-PT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Still</a:t>
            </a:r>
            <a:r>
              <a:rPr lang="pt-PT" dirty="0"/>
              <a:t> </a:t>
            </a:r>
            <a:r>
              <a:rPr lang="pt-PT" dirty="0" err="1"/>
              <a:t>small</a:t>
            </a:r>
            <a:r>
              <a:rPr lang="pt-PT" dirty="0"/>
              <a:t> performance for </a:t>
            </a:r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needed</a:t>
            </a:r>
            <a:r>
              <a:rPr lang="pt-PT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Limited</a:t>
            </a:r>
            <a:r>
              <a:rPr lang="pt-PT" dirty="0"/>
              <a:t> to MS </a:t>
            </a:r>
            <a:r>
              <a:rPr lang="pt-PT" dirty="0" err="1"/>
              <a:t>PowerApps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flows</a:t>
            </a:r>
            <a:r>
              <a:rPr lang="pt-PT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Doesn’t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a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proper</a:t>
            </a:r>
            <a:r>
              <a:rPr lang="pt-PT" dirty="0"/>
              <a:t> for </a:t>
            </a:r>
            <a:r>
              <a:rPr lang="pt-PT" dirty="0" err="1"/>
              <a:t>mass</a:t>
            </a:r>
            <a:r>
              <a:rPr lang="pt-PT" dirty="0"/>
              <a:t> </a:t>
            </a:r>
            <a:r>
              <a:rPr lang="pt-PT" dirty="0" err="1"/>
              <a:t>detection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smaller</a:t>
            </a:r>
            <a:r>
              <a:rPr lang="pt-PT" dirty="0"/>
              <a:t> </a:t>
            </a:r>
            <a:r>
              <a:rPr lang="pt-PT" dirty="0" err="1"/>
              <a:t>objects</a:t>
            </a:r>
            <a:r>
              <a:rPr lang="pt-PT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optimal</a:t>
            </a:r>
            <a:r>
              <a:rPr lang="pt-PT" dirty="0"/>
              <a:t> for </a:t>
            </a:r>
            <a:r>
              <a:rPr lang="pt-PT" dirty="0" err="1"/>
              <a:t>this</a:t>
            </a:r>
            <a:r>
              <a:rPr lang="pt-PT" dirty="0"/>
              <a:t> Use Case.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48B0E-068D-69C6-1DB8-D383CCB4A40B}"/>
              </a:ext>
            </a:extLst>
          </p:cNvPr>
          <p:cNvSpPr txBox="1"/>
          <p:nvPr/>
        </p:nvSpPr>
        <p:spPr>
          <a:xfrm>
            <a:off x="643994" y="1456266"/>
            <a:ext cx="3784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Ai </a:t>
            </a:r>
            <a:r>
              <a:rPr lang="pt-PT" sz="2400" dirty="0" err="1"/>
              <a:t>Builder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30624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Technologies Introduction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Processes and Parametrization </a:t>
            </a:r>
          </a:p>
          <a:p>
            <a:r>
              <a:rPr lang="en-US" dirty="0"/>
              <a:t>Results of Experimentation</a:t>
            </a:r>
          </a:p>
          <a:p>
            <a:r>
              <a:rPr lang="en-US" dirty="0"/>
              <a:t>Conclusions</a:t>
            </a: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BFBF-051A-4446-7313-358324604E08}"/>
              </a:ext>
            </a:extLst>
          </p:cNvPr>
          <p:cNvSpPr txBox="1"/>
          <p:nvPr/>
        </p:nvSpPr>
        <p:spPr>
          <a:xfrm>
            <a:off x="643994" y="2228671"/>
            <a:ext cx="4842406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Minimum</a:t>
            </a:r>
            <a:r>
              <a:rPr lang="pt-PT" dirty="0"/>
              <a:t> 500$/</a:t>
            </a:r>
            <a:r>
              <a:rPr lang="pt-PT" dirty="0" err="1"/>
              <a:t>month</a:t>
            </a:r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48B0E-068D-69C6-1DB8-D383CCB4A40B}"/>
              </a:ext>
            </a:extLst>
          </p:cNvPr>
          <p:cNvSpPr txBox="1"/>
          <p:nvPr/>
        </p:nvSpPr>
        <p:spPr>
          <a:xfrm>
            <a:off x="643994" y="1456266"/>
            <a:ext cx="3784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Ai </a:t>
            </a:r>
            <a:r>
              <a:rPr lang="pt-PT" sz="2400" dirty="0" err="1"/>
              <a:t>Builder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203026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Technologies Introduction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780312"/>
              </p:ext>
            </p:extLst>
          </p:nvPr>
        </p:nvGraphicFramePr>
        <p:xfrm>
          <a:off x="1659890" y="2195640"/>
          <a:ext cx="8872220" cy="21201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</a:tblGrid>
              <a:tr h="49334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 Builder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 Vision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 ML Workspace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Programmable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Friendly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</a:tbl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7E805-6230-B5C5-280B-52B41FC50E70}"/>
              </a:ext>
            </a:extLst>
          </p:cNvPr>
          <p:cNvSpPr txBox="1"/>
          <p:nvPr/>
        </p:nvSpPr>
        <p:spPr>
          <a:xfrm>
            <a:off x="2015066" y="4826000"/>
            <a:ext cx="784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AI </a:t>
            </a:r>
            <a:r>
              <a:rPr lang="pt-PT" dirty="0" err="1"/>
              <a:t>Builder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limited</a:t>
            </a:r>
            <a:r>
              <a:rPr lang="pt-PT" dirty="0"/>
              <a:t> to Microsoft </a:t>
            </a:r>
            <a:r>
              <a:rPr lang="pt-PT" dirty="0" err="1"/>
              <a:t>Power</a:t>
            </a:r>
            <a:r>
              <a:rPr lang="pt-PT" dirty="0"/>
              <a:t> Apps </a:t>
            </a:r>
            <a:r>
              <a:rPr lang="pt-PT" dirty="0" err="1"/>
              <a:t>ans</a:t>
            </a:r>
            <a:r>
              <a:rPr lang="pt-PT" dirty="0"/>
              <a:t> </a:t>
            </a:r>
            <a:r>
              <a:rPr lang="pt-PT" dirty="0" err="1"/>
              <a:t>Flows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Custom</a:t>
            </a:r>
            <a:r>
              <a:rPr lang="pt-PT" dirty="0"/>
              <a:t> </a:t>
            </a:r>
            <a:r>
              <a:rPr lang="pt-PT" dirty="0" err="1"/>
              <a:t>vision</a:t>
            </a:r>
            <a:r>
              <a:rPr lang="pt-PT" dirty="0"/>
              <a:t>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as a </a:t>
            </a:r>
            <a:r>
              <a:rPr lang="pt-PT" dirty="0" err="1"/>
              <a:t>call</a:t>
            </a:r>
            <a:r>
              <a:rPr lang="pt-PT" dirty="0"/>
              <a:t> API.</a:t>
            </a:r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AI Builder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852222C-5B7E-973B-2AD5-BC0AFD4BB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7134" y="4129739"/>
            <a:ext cx="4353104" cy="2306181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9CB0697-B44B-524F-0848-611B31E6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64" y="1726227"/>
            <a:ext cx="4560406" cy="23039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BBF150-4C8B-5DE2-4A29-B159AF39AD28}"/>
              </a:ext>
            </a:extLst>
          </p:cNvPr>
          <p:cNvSpPr txBox="1"/>
          <p:nvPr/>
        </p:nvSpPr>
        <p:spPr>
          <a:xfrm>
            <a:off x="5826748" y="2003318"/>
            <a:ext cx="4843173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AI </a:t>
            </a:r>
            <a:r>
              <a:rPr lang="pt-PT" dirty="0" err="1"/>
              <a:t>Builder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straightforward</a:t>
            </a:r>
            <a:r>
              <a:rPr lang="pt-PT" dirty="0"/>
              <a:t> </a:t>
            </a:r>
            <a:r>
              <a:rPr lang="pt-PT" dirty="0" err="1"/>
              <a:t>tool</a:t>
            </a:r>
            <a:r>
              <a:rPr lang="pt-PT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After</a:t>
            </a:r>
            <a:r>
              <a:rPr lang="pt-PT" dirty="0"/>
              <a:t> </a:t>
            </a:r>
            <a:r>
              <a:rPr lang="pt-PT" dirty="0" err="1"/>
              <a:t>selecting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Object</a:t>
            </a:r>
            <a:r>
              <a:rPr lang="pt-PT" dirty="0"/>
              <a:t> </a:t>
            </a:r>
            <a:r>
              <a:rPr lang="pt-PT" dirty="0" err="1"/>
              <a:t>Detection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, </a:t>
            </a:r>
            <a:r>
              <a:rPr lang="pt-PT" dirty="0" err="1"/>
              <a:t>there</a:t>
            </a:r>
            <a:r>
              <a:rPr lang="pt-PT" dirty="0"/>
              <a:t> are </a:t>
            </a:r>
            <a:r>
              <a:rPr lang="pt-PT" dirty="0" err="1"/>
              <a:t>three</a:t>
            </a:r>
            <a:r>
              <a:rPr lang="pt-PT" dirty="0"/>
              <a:t> </a:t>
            </a:r>
            <a:r>
              <a:rPr lang="pt-PT" dirty="0" err="1"/>
              <a:t>options</a:t>
            </a:r>
            <a:r>
              <a:rPr lang="pt-PT" dirty="0"/>
              <a:t>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Common</a:t>
            </a:r>
            <a:r>
              <a:rPr lang="pt-PT" dirty="0"/>
              <a:t> </a:t>
            </a:r>
            <a:r>
              <a:rPr lang="pt-PT" dirty="0" err="1"/>
              <a:t>objects</a:t>
            </a:r>
            <a:r>
              <a:rPr lang="pt-PT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51917-DE67-EF30-B44B-F83289D33851}"/>
              </a:ext>
            </a:extLst>
          </p:cNvPr>
          <p:cNvSpPr txBox="1"/>
          <p:nvPr/>
        </p:nvSpPr>
        <p:spPr>
          <a:xfrm>
            <a:off x="1574801" y="4976726"/>
            <a:ext cx="4682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also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option</a:t>
            </a:r>
            <a:r>
              <a:rPr lang="pt-PT" dirty="0"/>
              <a:t> for </a:t>
            </a:r>
            <a:r>
              <a:rPr lang="pt-PT" dirty="0" err="1"/>
              <a:t>Objects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retail</a:t>
            </a:r>
            <a:r>
              <a:rPr lang="pt-PT" dirty="0"/>
              <a:t> </a:t>
            </a:r>
            <a:r>
              <a:rPr lang="pt-PT" dirty="0" err="1"/>
              <a:t>shelves</a:t>
            </a:r>
            <a:r>
              <a:rPr lang="pt-PT" dirty="0"/>
              <a:t>, for future </a:t>
            </a:r>
            <a:r>
              <a:rPr lang="pt-PT" dirty="0" err="1"/>
              <a:t>investigation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testing</a:t>
            </a:r>
            <a:r>
              <a:rPr lang="pt-PT" dirty="0"/>
              <a:t> in </a:t>
            </a:r>
            <a:r>
              <a:rPr lang="pt-PT" dirty="0" err="1"/>
              <a:t>different</a:t>
            </a:r>
            <a:r>
              <a:rPr lang="pt-PT" dirty="0"/>
              <a:t> use cases.</a:t>
            </a:r>
          </a:p>
        </p:txBody>
      </p:sp>
    </p:spTree>
    <p:extLst>
      <p:ext uri="{BB962C8B-B14F-4D97-AF65-F5344CB8AC3E}">
        <p14:creationId xmlns:p14="http://schemas.microsoft.com/office/powerpoint/2010/main" val="148986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4" name="Picture 33" descr="A green crates on pallets&#10;&#10;Description automatically generated">
            <a:extLst>
              <a:ext uri="{FF2B5EF4-FFF2-40B4-BE49-F238E27FC236}">
                <a16:creationId xmlns:a16="http://schemas.microsoft.com/office/drawing/2014/main" id="{99749EFB-2814-4B36-BBC6-551BA06F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19953" y="2698514"/>
            <a:ext cx="3356567" cy="1888069"/>
          </a:xfrm>
          <a:prstGeom prst="rect">
            <a:avLst/>
          </a:prstGeom>
        </p:spPr>
      </p:pic>
      <p:pic>
        <p:nvPicPr>
          <p:cNvPr id="37" name="Picture 36" descr="A green pallets on a red pallet&#10;&#10;Description automatically generated">
            <a:extLst>
              <a:ext uri="{FF2B5EF4-FFF2-40B4-BE49-F238E27FC236}">
                <a16:creationId xmlns:a16="http://schemas.microsoft.com/office/drawing/2014/main" id="{29F434AF-B366-E8AB-6669-B2B7EDC6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01629" y="2698514"/>
            <a:ext cx="3356567" cy="18880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89A0779-A6FB-41A3-1813-ECBD7D0E689A}"/>
              </a:ext>
            </a:extLst>
          </p:cNvPr>
          <p:cNvSpPr txBox="1"/>
          <p:nvPr/>
        </p:nvSpPr>
        <p:spPr>
          <a:xfrm>
            <a:off x="753533" y="1964264"/>
            <a:ext cx="53424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selected</a:t>
            </a:r>
            <a:r>
              <a:rPr lang="pt-PT" dirty="0"/>
              <a:t> Use Case for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counting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expedition</a:t>
            </a:r>
            <a:r>
              <a:rPr lang="pt-PT" dirty="0"/>
              <a:t> boxes </a:t>
            </a:r>
            <a:r>
              <a:rPr lang="pt-PT" dirty="0" err="1"/>
              <a:t>of</a:t>
            </a:r>
            <a:r>
              <a:rPr lang="pt-PT" dirty="0"/>
              <a:t> e-commerce in </a:t>
            </a:r>
            <a:r>
              <a:rPr lang="pt-PT" dirty="0" err="1"/>
              <a:t>store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given</a:t>
            </a:r>
            <a:r>
              <a:rPr lang="pt-PT" dirty="0"/>
              <a:t> </a:t>
            </a:r>
            <a:r>
              <a:rPr lang="pt-PT" dirty="0" err="1"/>
              <a:t>already</a:t>
            </a:r>
            <a:r>
              <a:rPr lang="pt-PT" dirty="0"/>
              <a:t> a </a:t>
            </a:r>
            <a:r>
              <a:rPr lang="pt-PT" dirty="0" err="1"/>
              <a:t>small</a:t>
            </a:r>
            <a:r>
              <a:rPr lang="pt-PT" dirty="0"/>
              <a:t> set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photos</a:t>
            </a:r>
            <a:r>
              <a:rPr lang="pt-PT" dirty="0"/>
              <a:t>, in a </a:t>
            </a:r>
            <a:r>
              <a:rPr lang="pt-PT" dirty="0" err="1"/>
              <a:t>narrow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wider</a:t>
            </a:r>
            <a:r>
              <a:rPr lang="pt-PT" dirty="0"/>
              <a:t> </a:t>
            </a:r>
            <a:r>
              <a:rPr lang="pt-PT" dirty="0" err="1"/>
              <a:t>perspective</a:t>
            </a:r>
            <a:r>
              <a:rPr lang="pt-PT" dirty="0"/>
              <a:t>.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three</a:t>
            </a:r>
            <a:r>
              <a:rPr lang="pt-PT" dirty="0"/>
              <a:t> </a:t>
            </a:r>
            <a:r>
              <a:rPr lang="pt-PT" dirty="0" err="1"/>
              <a:t>types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boxes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common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choosen</a:t>
            </a:r>
            <a:r>
              <a:rPr lang="pt-PT" dirty="0"/>
              <a:t> for </a:t>
            </a:r>
            <a:r>
              <a:rPr lang="pt-PT" dirty="0" err="1"/>
              <a:t>tests</a:t>
            </a:r>
            <a:r>
              <a:rPr lang="pt-PT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Also for training </a:t>
            </a:r>
            <a:r>
              <a:rPr lang="pt-PT" dirty="0" err="1"/>
              <a:t>porposes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photos</a:t>
            </a:r>
            <a:r>
              <a:rPr lang="pt-PT" dirty="0"/>
              <a:t> </a:t>
            </a:r>
            <a:r>
              <a:rPr lang="pt-PT" dirty="0" err="1"/>
              <a:t>vary</a:t>
            </a:r>
            <a:r>
              <a:rPr lang="pt-PT" dirty="0"/>
              <a:t> in </a:t>
            </a:r>
            <a:r>
              <a:rPr lang="pt-PT" dirty="0" err="1"/>
              <a:t>terms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lighting</a:t>
            </a:r>
            <a:r>
              <a:rPr lang="pt-PT" dirty="0"/>
              <a:t>, </a:t>
            </a:r>
            <a:r>
              <a:rPr lang="pt-PT" dirty="0" err="1"/>
              <a:t>distance</a:t>
            </a:r>
            <a:r>
              <a:rPr lang="pt-PT" dirty="0"/>
              <a:t>, volume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resolution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following</a:t>
            </a:r>
            <a:r>
              <a:rPr lang="pt-PT" dirty="0"/>
              <a:t> </a:t>
            </a:r>
            <a:r>
              <a:rPr lang="pt-PT" dirty="0" err="1"/>
              <a:t>experiences</a:t>
            </a:r>
            <a:r>
              <a:rPr lang="pt-PT" dirty="0"/>
              <a:t>,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photos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wider</a:t>
            </a:r>
            <a:r>
              <a:rPr lang="pt-PT" dirty="0"/>
              <a:t> </a:t>
            </a:r>
            <a:r>
              <a:rPr lang="pt-PT" dirty="0" err="1"/>
              <a:t>perspective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680151-EEBE-7ECA-3AC4-9F0EE1EF180B}"/>
              </a:ext>
            </a:extLst>
          </p:cNvPr>
          <p:cNvSpPr txBox="1"/>
          <p:nvPr/>
        </p:nvSpPr>
        <p:spPr>
          <a:xfrm>
            <a:off x="7335678" y="5353571"/>
            <a:ext cx="1718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Narrow</a:t>
            </a:r>
            <a:endParaRPr lang="pt-PT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666CA6-F341-0D31-DD4E-653361B11AA7}"/>
              </a:ext>
            </a:extLst>
          </p:cNvPr>
          <p:cNvSpPr txBox="1"/>
          <p:nvPr/>
        </p:nvSpPr>
        <p:spPr>
          <a:xfrm>
            <a:off x="9643533" y="5353571"/>
            <a:ext cx="153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Wider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Process and Parameterization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BF150-4C8B-5DE2-4A29-B159AF39AD28}"/>
              </a:ext>
            </a:extLst>
          </p:cNvPr>
          <p:cNvSpPr txBox="1"/>
          <p:nvPr/>
        </p:nvSpPr>
        <p:spPr>
          <a:xfrm>
            <a:off x="610131" y="1635665"/>
            <a:ext cx="5595936" cy="378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 to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following</a:t>
            </a:r>
            <a:r>
              <a:rPr lang="pt-PT" dirty="0"/>
              <a:t> </a:t>
            </a:r>
            <a:r>
              <a:rPr lang="pt-PT" dirty="0" err="1"/>
              <a:t>characteristics</a:t>
            </a:r>
            <a:r>
              <a:rPr lang="pt-PT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Format</a:t>
            </a:r>
            <a:r>
              <a:rPr lang="pt-PT" dirty="0"/>
              <a:t>: JPG, PNG, BMP.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Size</a:t>
            </a:r>
            <a:r>
              <a:rPr lang="pt-PT" dirty="0"/>
              <a:t>: </a:t>
            </a:r>
            <a:r>
              <a:rPr lang="pt-PT" dirty="0" err="1"/>
              <a:t>maximum</a:t>
            </a:r>
            <a:r>
              <a:rPr lang="pt-PT" dirty="0"/>
              <a:t> 6MB, </a:t>
            </a:r>
            <a:r>
              <a:rPr lang="pt-PT" dirty="0" err="1"/>
              <a:t>minimum</a:t>
            </a:r>
            <a:r>
              <a:rPr lang="pt-PT" dirty="0"/>
              <a:t> </a:t>
            </a:r>
            <a:r>
              <a:rPr lang="pt-PT" dirty="0" err="1"/>
              <a:t>width</a:t>
            </a:r>
            <a:r>
              <a:rPr lang="pt-PT" dirty="0"/>
              <a:t> / </a:t>
            </a:r>
            <a:r>
              <a:rPr lang="pt-PT" dirty="0" err="1"/>
              <a:t>height</a:t>
            </a:r>
            <a:r>
              <a:rPr lang="pt-PT" dirty="0"/>
              <a:t> 256 x 256 pixels.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least</a:t>
            </a:r>
            <a:r>
              <a:rPr lang="pt-PT" dirty="0"/>
              <a:t> 15 </a:t>
            </a:r>
            <a:r>
              <a:rPr lang="pt-PT" dirty="0" err="1"/>
              <a:t>images</a:t>
            </a:r>
            <a:r>
              <a:rPr lang="pt-PT" dirty="0"/>
              <a:t> per </a:t>
            </a:r>
            <a:r>
              <a:rPr lang="pt-PT" dirty="0" err="1"/>
              <a:t>object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training 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diferente </a:t>
            </a:r>
            <a:r>
              <a:rPr lang="pt-PT" dirty="0" err="1"/>
              <a:t>lighting</a:t>
            </a:r>
            <a:r>
              <a:rPr lang="pt-PT" dirty="0"/>
              <a:t>, </a:t>
            </a:r>
            <a:r>
              <a:rPr lang="pt-PT" dirty="0" err="1"/>
              <a:t>sizes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capture </a:t>
            </a:r>
            <a:r>
              <a:rPr lang="pt-PT" dirty="0" err="1"/>
              <a:t>diferent</a:t>
            </a:r>
            <a:r>
              <a:rPr lang="pt-PT" dirty="0"/>
              <a:t> </a:t>
            </a:r>
            <a:r>
              <a:rPr lang="pt-PT" dirty="0" err="1"/>
              <a:t>parts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object</a:t>
            </a:r>
            <a:r>
              <a:rPr lang="pt-PT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object</a:t>
            </a:r>
            <a:r>
              <a:rPr lang="pt-PT" dirty="0"/>
              <a:t> </a:t>
            </a:r>
            <a:r>
              <a:rPr lang="pt-PT" dirty="0" err="1"/>
              <a:t>tag</a:t>
            </a:r>
            <a:r>
              <a:rPr lang="pt-PT" dirty="0"/>
              <a:t> for </a:t>
            </a:r>
            <a:r>
              <a:rPr lang="pt-PT" dirty="0" err="1"/>
              <a:t>detection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named</a:t>
            </a:r>
            <a:r>
              <a:rPr lang="pt-PT" dirty="0"/>
              <a:t> “Box”.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EBA636C-A769-8205-361D-F9845112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729" y="1885751"/>
            <a:ext cx="4614140" cy="176423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641B166-9CDC-B934-FDF2-026AFE16A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29" y="4001385"/>
            <a:ext cx="4614140" cy="16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41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Process and Parameterization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BF150-4C8B-5DE2-4A29-B159AF39AD28}"/>
              </a:ext>
            </a:extLst>
          </p:cNvPr>
          <p:cNvSpPr txBox="1"/>
          <p:nvPr/>
        </p:nvSpPr>
        <p:spPr>
          <a:xfrm>
            <a:off x="847713" y="1441714"/>
            <a:ext cx="5595936" cy="46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 err="1"/>
              <a:t>After</a:t>
            </a:r>
            <a:r>
              <a:rPr lang="pt-PT" sz="1600" dirty="0"/>
              <a:t> </a:t>
            </a:r>
            <a:r>
              <a:rPr lang="pt-PT" sz="1600" dirty="0" err="1"/>
              <a:t>uploading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images</a:t>
            </a:r>
            <a:r>
              <a:rPr lang="pt-PT" sz="1600" dirty="0"/>
              <a:t>, </a:t>
            </a:r>
            <a:r>
              <a:rPr lang="pt-PT" sz="1600" dirty="0" err="1"/>
              <a:t>there</a:t>
            </a:r>
            <a:r>
              <a:rPr lang="pt-PT" sz="1600" dirty="0"/>
              <a:t>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tagging</a:t>
            </a:r>
            <a:r>
              <a:rPr lang="pt-PT" sz="1600" dirty="0"/>
              <a:t> </a:t>
            </a:r>
            <a:r>
              <a:rPr lang="pt-PT" sz="1600" dirty="0" err="1"/>
              <a:t>process</a:t>
            </a:r>
            <a:r>
              <a:rPr lang="pt-PT" sz="1600" dirty="0"/>
              <a:t> to </a:t>
            </a:r>
            <a:r>
              <a:rPr lang="pt-PT" sz="1600" dirty="0" err="1"/>
              <a:t>train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model</a:t>
            </a:r>
            <a:r>
              <a:rPr lang="pt-PT" sz="1600" dirty="0"/>
              <a:t> </a:t>
            </a:r>
            <a:r>
              <a:rPr lang="pt-PT" sz="1600" dirty="0" err="1"/>
              <a:t>identify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boxes.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tagging</a:t>
            </a:r>
            <a:r>
              <a:rPr lang="pt-PT" sz="1600" dirty="0"/>
              <a:t> </a:t>
            </a:r>
            <a:r>
              <a:rPr lang="pt-PT" sz="1600" dirty="0" err="1"/>
              <a:t>process</a:t>
            </a:r>
            <a:r>
              <a:rPr lang="pt-PT" sz="1600" dirty="0"/>
              <a:t> </a:t>
            </a:r>
            <a:r>
              <a:rPr lang="pt-PT" sz="1600" dirty="0" err="1"/>
              <a:t>occurs</a:t>
            </a:r>
            <a:r>
              <a:rPr lang="pt-PT" sz="1600" dirty="0"/>
              <a:t> in </a:t>
            </a:r>
            <a:r>
              <a:rPr lang="pt-PT" sz="1600" dirty="0" err="1"/>
              <a:t>the</a:t>
            </a:r>
            <a:r>
              <a:rPr lang="pt-PT" sz="1600" dirty="0"/>
              <a:t> browser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is</a:t>
            </a:r>
            <a:r>
              <a:rPr lang="pt-PT" sz="1600" dirty="0"/>
              <a:t> </a:t>
            </a:r>
            <a:r>
              <a:rPr lang="pt-PT" sz="1600" dirty="0" err="1"/>
              <a:t>up</a:t>
            </a:r>
            <a:r>
              <a:rPr lang="pt-PT" sz="1600" dirty="0"/>
              <a:t> to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developer</a:t>
            </a:r>
            <a:r>
              <a:rPr lang="pt-PT" sz="1600" dirty="0"/>
              <a:t> to </a:t>
            </a:r>
            <a:r>
              <a:rPr lang="pt-PT" sz="1600" dirty="0" err="1"/>
              <a:t>indentify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boxes </a:t>
            </a:r>
            <a:r>
              <a:rPr lang="pt-PT" sz="1600" dirty="0" err="1"/>
              <a:t>manually</a:t>
            </a:r>
            <a:r>
              <a:rPr lang="pt-PT" sz="16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 err="1"/>
              <a:t>Since</a:t>
            </a:r>
            <a:r>
              <a:rPr lang="pt-PT" sz="1600" dirty="0"/>
              <a:t> individual boxes </a:t>
            </a:r>
            <a:r>
              <a:rPr lang="pt-PT" sz="1600" dirty="0" err="1"/>
              <a:t>were</a:t>
            </a:r>
            <a:r>
              <a:rPr lang="pt-PT" sz="1600" dirty="0"/>
              <a:t> too </a:t>
            </a:r>
            <a:r>
              <a:rPr lang="pt-PT" sz="1600" dirty="0" err="1"/>
              <a:t>small</a:t>
            </a:r>
            <a:r>
              <a:rPr lang="pt-PT" sz="1600" dirty="0"/>
              <a:t>,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difficulty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task</a:t>
            </a:r>
            <a:r>
              <a:rPr lang="pt-PT" sz="1600" dirty="0"/>
              <a:t> </a:t>
            </a:r>
            <a:r>
              <a:rPr lang="pt-PT" sz="1600" dirty="0" err="1"/>
              <a:t>increases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it</a:t>
            </a:r>
            <a:r>
              <a:rPr lang="pt-PT" sz="1600" dirty="0"/>
              <a:t> </a:t>
            </a:r>
            <a:r>
              <a:rPr lang="pt-PT" sz="1600" dirty="0" err="1"/>
              <a:t>is</a:t>
            </a:r>
            <a:r>
              <a:rPr lang="pt-PT" sz="1600" dirty="0"/>
              <a:t> </a:t>
            </a:r>
            <a:r>
              <a:rPr lang="pt-PT" sz="1600" dirty="0" err="1"/>
              <a:t>needed</a:t>
            </a:r>
            <a:r>
              <a:rPr lang="pt-PT" sz="1600" dirty="0"/>
              <a:t> to zoom </a:t>
            </a:r>
            <a:r>
              <a:rPr lang="pt-PT" sz="1600" dirty="0" err="1"/>
              <a:t>the</a:t>
            </a:r>
            <a:r>
              <a:rPr lang="pt-PT" sz="1600" dirty="0"/>
              <a:t> browser for a </a:t>
            </a:r>
            <a:r>
              <a:rPr lang="pt-PT" sz="1600" dirty="0" err="1"/>
              <a:t>better</a:t>
            </a:r>
            <a:r>
              <a:rPr lang="pt-PT" sz="1600" dirty="0"/>
              <a:t> </a:t>
            </a:r>
            <a:r>
              <a:rPr lang="pt-PT" sz="1600" dirty="0" err="1"/>
              <a:t>selection</a:t>
            </a:r>
            <a:r>
              <a:rPr lang="pt-PT" sz="16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selector</a:t>
            </a:r>
            <a:r>
              <a:rPr lang="pt-PT" sz="1600" dirty="0"/>
              <a:t> </a:t>
            </a:r>
            <a:r>
              <a:rPr lang="pt-PT" sz="1600" dirty="0" err="1"/>
              <a:t>tool</a:t>
            </a:r>
            <a:r>
              <a:rPr lang="pt-PT" sz="1600" dirty="0"/>
              <a:t> </a:t>
            </a:r>
            <a:r>
              <a:rPr lang="pt-PT" sz="1600" dirty="0" err="1"/>
              <a:t>had</a:t>
            </a:r>
            <a:r>
              <a:rPr lang="pt-PT" sz="1600" dirty="0"/>
              <a:t> a </a:t>
            </a:r>
            <a:r>
              <a:rPr lang="pt-PT" sz="1600" dirty="0" err="1"/>
              <a:t>minimum</a:t>
            </a:r>
            <a:r>
              <a:rPr lang="pt-PT" sz="1600" dirty="0"/>
              <a:t> </a:t>
            </a:r>
            <a:r>
              <a:rPr lang="pt-PT" sz="1600" dirty="0" err="1"/>
              <a:t>height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some </a:t>
            </a:r>
            <a:r>
              <a:rPr lang="pt-PT" sz="1600" dirty="0" err="1"/>
              <a:t>images</a:t>
            </a:r>
            <a:r>
              <a:rPr lang="pt-PT" sz="1600" dirty="0"/>
              <a:t> </a:t>
            </a:r>
            <a:r>
              <a:rPr lang="pt-PT" sz="1600" dirty="0" err="1"/>
              <a:t>have</a:t>
            </a:r>
            <a:r>
              <a:rPr lang="pt-PT" sz="1600" dirty="0"/>
              <a:t> boxes </a:t>
            </a:r>
            <a:r>
              <a:rPr lang="pt-PT" sz="1600" dirty="0" err="1"/>
              <a:t>smaller</a:t>
            </a:r>
            <a:r>
              <a:rPr lang="pt-PT" sz="1600" dirty="0"/>
              <a:t> </a:t>
            </a:r>
            <a:r>
              <a:rPr lang="pt-PT" sz="1600" dirty="0" err="1"/>
              <a:t>than</a:t>
            </a:r>
            <a:r>
              <a:rPr lang="pt-PT" sz="1600" dirty="0"/>
              <a:t> </a:t>
            </a:r>
            <a:r>
              <a:rPr lang="pt-PT" sz="1600" dirty="0" err="1"/>
              <a:t>that</a:t>
            </a:r>
            <a:r>
              <a:rPr lang="pt-PT" sz="1600" dirty="0"/>
              <a:t> </a:t>
            </a:r>
            <a:r>
              <a:rPr lang="pt-PT" sz="1600" dirty="0" err="1"/>
              <a:t>height</a:t>
            </a:r>
            <a:r>
              <a:rPr lang="pt-PT" sz="1600" dirty="0"/>
              <a:t>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447D8F7-B3F2-6CA0-678E-D40DBA3F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191" y="1625604"/>
            <a:ext cx="4620540" cy="2568639"/>
          </a:xfrm>
          <a:prstGeom prst="rect">
            <a:avLst/>
          </a:prstGeom>
        </p:spPr>
      </p:pic>
      <p:pic>
        <p:nvPicPr>
          <p:cNvPr id="7" name="Picture 6" descr="A green plastic crates in front of a building&#10;&#10;Description automatically generated">
            <a:extLst>
              <a:ext uri="{FF2B5EF4-FFF2-40B4-BE49-F238E27FC236}">
                <a16:creationId xmlns:a16="http://schemas.microsoft.com/office/drawing/2014/main" id="{4B5103B4-8169-4512-BACC-E92256F4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891" y="4302828"/>
            <a:ext cx="3474905" cy="1863847"/>
          </a:xfrm>
          <a:prstGeom prst="rect">
            <a:avLst/>
          </a:prstGeom>
        </p:spPr>
      </p:pic>
      <p:pic>
        <p:nvPicPr>
          <p:cNvPr id="10" name="Picture 9" descr="A blue and white rectangles on a stack of green crates&#10;&#10;Description automatically generated">
            <a:extLst>
              <a:ext uri="{FF2B5EF4-FFF2-40B4-BE49-F238E27FC236}">
                <a16:creationId xmlns:a16="http://schemas.microsoft.com/office/drawing/2014/main" id="{7DA3654E-577F-4920-281B-0E4789A85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649" y="5216469"/>
            <a:ext cx="2025754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29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1. Box Detection Total Box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BF150-4C8B-5DE2-4A29-B159AF39AD28}"/>
              </a:ext>
            </a:extLst>
          </p:cNvPr>
          <p:cNvSpPr txBox="1"/>
          <p:nvPr/>
        </p:nvSpPr>
        <p:spPr>
          <a:xfrm>
            <a:off x="699930" y="1881275"/>
            <a:ext cx="5595936" cy="12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As </a:t>
            </a:r>
            <a:r>
              <a:rPr lang="pt-PT" dirty="0" err="1"/>
              <a:t>mentioned</a:t>
            </a:r>
            <a:r>
              <a:rPr lang="pt-PT" dirty="0"/>
              <a:t> </a:t>
            </a:r>
            <a:r>
              <a:rPr lang="pt-PT" dirty="0" err="1"/>
              <a:t>before</a:t>
            </a:r>
            <a:r>
              <a:rPr lang="pt-PT" dirty="0"/>
              <a:t>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tagging</a:t>
            </a:r>
            <a:r>
              <a:rPr lang="pt-PT" dirty="0"/>
              <a:t> </a:t>
            </a:r>
            <a:r>
              <a:rPr lang="pt-PT" dirty="0" err="1"/>
              <a:t>process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difficult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due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angle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height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some boxes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impossible</a:t>
            </a:r>
            <a:r>
              <a:rPr lang="pt-PT" dirty="0"/>
              <a:t> to </a:t>
            </a:r>
            <a:r>
              <a:rPr lang="pt-PT" dirty="0" err="1"/>
              <a:t>make</a:t>
            </a:r>
            <a:r>
              <a:rPr lang="pt-PT" dirty="0"/>
              <a:t> a </a:t>
            </a: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selection</a:t>
            </a:r>
            <a:r>
              <a:rPr lang="pt-PT" dirty="0"/>
              <a:t>.</a:t>
            </a:r>
          </a:p>
        </p:txBody>
      </p:sp>
      <p:pic>
        <p:nvPicPr>
          <p:cNvPr id="5" name="Picture 4" descr="A green plastic crates with white text&#10;&#10;Description automatically generated">
            <a:extLst>
              <a:ext uri="{FF2B5EF4-FFF2-40B4-BE49-F238E27FC236}">
                <a16:creationId xmlns:a16="http://schemas.microsoft.com/office/drawing/2014/main" id="{F37A0ED5-43B3-CB77-19F4-106FD72D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294" y="1711989"/>
            <a:ext cx="2423980" cy="1473319"/>
          </a:xfrm>
          <a:prstGeom prst="rect">
            <a:avLst/>
          </a:prstGeom>
        </p:spPr>
      </p:pic>
      <p:pic>
        <p:nvPicPr>
          <p:cNvPr id="8" name="Picture 7" descr="A green bins with white letters&#10;&#10;Description automatically generated">
            <a:extLst>
              <a:ext uri="{FF2B5EF4-FFF2-40B4-BE49-F238E27FC236}">
                <a16:creationId xmlns:a16="http://schemas.microsoft.com/office/drawing/2014/main" id="{FD9B1559-8CE7-A955-757B-A76BA541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158" y="1970947"/>
            <a:ext cx="2512593" cy="1110688"/>
          </a:xfrm>
          <a:prstGeom prst="rect">
            <a:avLst/>
          </a:prstGeom>
        </p:spPr>
      </p:pic>
      <p:pic>
        <p:nvPicPr>
          <p:cNvPr id="10" name="Picture 9" descr="A screenshot of a test&#10;&#10;Description automatically generated">
            <a:extLst>
              <a:ext uri="{FF2B5EF4-FFF2-40B4-BE49-F238E27FC236}">
                <a16:creationId xmlns:a16="http://schemas.microsoft.com/office/drawing/2014/main" id="{0A25CDD8-CA17-982B-FA8F-0782A9F7A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45" y="4276442"/>
            <a:ext cx="1378629" cy="1646855"/>
          </a:xfrm>
          <a:prstGeom prst="rect">
            <a:avLst/>
          </a:prstGeom>
        </p:spPr>
      </p:pic>
      <p:pic>
        <p:nvPicPr>
          <p:cNvPr id="13" name="Picture 12" descr="A stack of green crates on wheels&#10;&#10;Description automatically generated">
            <a:extLst>
              <a:ext uri="{FF2B5EF4-FFF2-40B4-BE49-F238E27FC236}">
                <a16:creationId xmlns:a16="http://schemas.microsoft.com/office/drawing/2014/main" id="{B0EC5CED-C94A-3AB6-CFB4-D9D2E572B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258" y="4906188"/>
            <a:ext cx="1579279" cy="1477787"/>
          </a:xfrm>
          <a:prstGeom prst="rect">
            <a:avLst/>
          </a:prstGeom>
        </p:spPr>
      </p:pic>
      <p:pic>
        <p:nvPicPr>
          <p:cNvPr id="18" name="Picture 17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9EAE9A5C-6D11-A0CA-79C8-FDE3B0D84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444" y="3686825"/>
            <a:ext cx="1378630" cy="1179234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E65D912B-FCEA-A0C6-226C-A21D7E672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69" y="4223830"/>
            <a:ext cx="2149688" cy="14212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5D7CE3-9714-8FCD-1366-1A42E1DCC052}"/>
              </a:ext>
            </a:extLst>
          </p:cNvPr>
          <p:cNvSpPr txBox="1"/>
          <p:nvPr/>
        </p:nvSpPr>
        <p:spPr>
          <a:xfrm>
            <a:off x="6487369" y="4499706"/>
            <a:ext cx="4935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Perfomance</a:t>
            </a:r>
            <a:r>
              <a:rPr lang="pt-PT" dirty="0"/>
              <a:t> </a:t>
            </a:r>
            <a:r>
              <a:rPr lang="pt-PT" dirty="0" err="1"/>
              <a:t>Result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detect</a:t>
            </a:r>
            <a:r>
              <a:rPr lang="pt-PT" dirty="0"/>
              <a:t> some boxes in some </a:t>
            </a:r>
            <a:r>
              <a:rPr lang="pt-PT" dirty="0" err="1"/>
              <a:t>images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couldn’t</a:t>
            </a:r>
            <a:r>
              <a:rPr lang="pt-PT" dirty="0"/>
              <a:t> </a:t>
            </a:r>
            <a:r>
              <a:rPr lang="pt-PT" dirty="0" err="1"/>
              <a:t>detect</a:t>
            </a:r>
            <a:r>
              <a:rPr lang="pt-PT" dirty="0"/>
              <a:t> </a:t>
            </a:r>
            <a:r>
              <a:rPr lang="pt-PT" dirty="0" err="1"/>
              <a:t>none</a:t>
            </a:r>
            <a:r>
              <a:rPr lang="pt-PT" dirty="0"/>
              <a:t> in </a:t>
            </a:r>
            <a:r>
              <a:rPr lang="pt-PT" dirty="0" err="1"/>
              <a:t>others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07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2. Box Detection Letter Symbol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Friday, August 11,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Microsoft Tools for AI Object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BF150-4C8B-5DE2-4A29-B159AF39AD28}"/>
              </a:ext>
            </a:extLst>
          </p:cNvPr>
          <p:cNvSpPr txBox="1"/>
          <p:nvPr/>
        </p:nvSpPr>
        <p:spPr>
          <a:xfrm>
            <a:off x="699930" y="1881275"/>
            <a:ext cx="5595936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Using</a:t>
            </a:r>
            <a:r>
              <a:rPr lang="pt-PT" dirty="0"/>
              <a:t> a </a:t>
            </a:r>
            <a:r>
              <a:rPr lang="pt-PT" dirty="0" err="1"/>
              <a:t>small</a:t>
            </a:r>
            <a:r>
              <a:rPr lang="pt-PT" dirty="0"/>
              <a:t> </a:t>
            </a:r>
            <a:r>
              <a:rPr lang="pt-PT" dirty="0" err="1"/>
              <a:t>fraction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box </a:t>
            </a:r>
            <a:r>
              <a:rPr lang="pt-PT" dirty="0" err="1"/>
              <a:t>with</a:t>
            </a:r>
            <a:r>
              <a:rPr lang="pt-PT" dirty="0"/>
              <a:t> a </a:t>
            </a:r>
            <a:r>
              <a:rPr lang="pt-PT" dirty="0" err="1"/>
              <a:t>Symbol</a:t>
            </a:r>
            <a:r>
              <a:rPr lang="pt-PT" dirty="0"/>
              <a:t>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help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AI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since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more </a:t>
            </a:r>
            <a:r>
              <a:rPr lang="pt-PT" dirty="0" err="1"/>
              <a:t>distinguishable</a:t>
            </a:r>
            <a:r>
              <a:rPr lang="pt-PT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5D7CE3-9714-8FCD-1366-1A42E1DCC052}"/>
              </a:ext>
            </a:extLst>
          </p:cNvPr>
          <p:cNvSpPr txBox="1"/>
          <p:nvPr/>
        </p:nvSpPr>
        <p:spPr>
          <a:xfrm>
            <a:off x="6936103" y="4694439"/>
            <a:ext cx="4935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Perfomance</a:t>
            </a:r>
            <a:r>
              <a:rPr lang="pt-PT" dirty="0"/>
              <a:t> </a:t>
            </a:r>
            <a:r>
              <a:rPr lang="pt-PT" dirty="0" err="1"/>
              <a:t>Result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detected</a:t>
            </a:r>
            <a:r>
              <a:rPr lang="pt-PT" dirty="0"/>
              <a:t> a </a:t>
            </a:r>
            <a:r>
              <a:rPr lang="pt-PT" dirty="0" err="1"/>
              <a:t>higher</a:t>
            </a:r>
            <a:r>
              <a:rPr lang="pt-PT" dirty="0"/>
              <a:t> </a:t>
            </a:r>
            <a:r>
              <a:rPr lang="pt-PT" dirty="0" err="1"/>
              <a:t>number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boxes,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consecutive</a:t>
            </a:r>
            <a:r>
              <a:rPr lang="pt-PT" dirty="0"/>
              <a:t> </a:t>
            </a:r>
            <a:r>
              <a:rPr lang="pt-PT" dirty="0" err="1"/>
              <a:t>ones</a:t>
            </a:r>
            <a:r>
              <a:rPr lang="pt-PT" dirty="0"/>
              <a:t>.</a:t>
            </a:r>
          </a:p>
        </p:txBody>
      </p:sp>
      <p:pic>
        <p:nvPicPr>
          <p:cNvPr id="4" name="Picture 3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C1F4F031-86B0-89FE-9A55-36F58546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512" y="1693626"/>
            <a:ext cx="3303304" cy="2152518"/>
          </a:xfrm>
          <a:prstGeom prst="rect">
            <a:avLst/>
          </a:prstGeom>
        </p:spPr>
      </p:pic>
      <p:pic>
        <p:nvPicPr>
          <p:cNvPr id="7" name="Picture 6" descr="A screenshot of a test&#10;&#10;Description automatically generated">
            <a:extLst>
              <a:ext uri="{FF2B5EF4-FFF2-40B4-BE49-F238E27FC236}">
                <a16:creationId xmlns:a16="http://schemas.microsoft.com/office/drawing/2014/main" id="{38C2D7A4-0B34-AF92-3136-DC12A38F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59" y="4343547"/>
            <a:ext cx="1460579" cy="1747263"/>
          </a:xfrm>
          <a:prstGeom prst="rect">
            <a:avLst/>
          </a:prstGeom>
        </p:spPr>
      </p:pic>
      <p:pic>
        <p:nvPicPr>
          <p:cNvPr id="12" name="Picture 11" descr="A green plastic crates on a cart&#10;&#10;Description automatically generated">
            <a:extLst>
              <a:ext uri="{FF2B5EF4-FFF2-40B4-BE49-F238E27FC236}">
                <a16:creationId xmlns:a16="http://schemas.microsoft.com/office/drawing/2014/main" id="{DEEDCF4F-D1FE-613E-FD89-CC941CE0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54" y="4377811"/>
            <a:ext cx="1834268" cy="1638830"/>
          </a:xfrm>
          <a:prstGeom prst="rect">
            <a:avLst/>
          </a:prstGeom>
        </p:spPr>
      </p:pic>
      <p:pic>
        <p:nvPicPr>
          <p:cNvPr id="19" name="Picture 18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23AA66BE-0337-79EF-508C-E18C0D620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199" y="4806626"/>
            <a:ext cx="2113321" cy="1549482"/>
          </a:xfrm>
          <a:prstGeom prst="rect">
            <a:avLst/>
          </a:prstGeom>
        </p:spPr>
      </p:pic>
      <p:pic>
        <p:nvPicPr>
          <p:cNvPr id="23" name="Picture 22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10E7FF99-4318-CEE8-CC41-3E1E79B97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141" y="3542140"/>
            <a:ext cx="1599053" cy="12406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53B9D35-02FA-12AD-B9A3-15CF437F3AA1}"/>
              </a:ext>
            </a:extLst>
          </p:cNvPr>
          <p:cNvSpPr txBox="1">
            <a:spLocks/>
          </p:cNvSpPr>
          <p:nvPr/>
        </p:nvSpPr>
        <p:spPr>
          <a:xfrm>
            <a:off x="550862" y="556615"/>
            <a:ext cx="11091600" cy="1332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2. Box Detection Letter Symbol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37FDD-1FED-8D27-8ECD-2895AA569FC9}"/>
              </a:ext>
            </a:extLst>
          </p:cNvPr>
          <p:cNvSpPr txBox="1"/>
          <p:nvPr/>
        </p:nvSpPr>
        <p:spPr>
          <a:xfrm>
            <a:off x="699930" y="1888615"/>
            <a:ext cx="5595936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Using</a:t>
            </a:r>
            <a:r>
              <a:rPr lang="pt-PT" dirty="0"/>
              <a:t> a </a:t>
            </a:r>
            <a:r>
              <a:rPr lang="pt-PT" dirty="0" err="1"/>
              <a:t>small</a:t>
            </a:r>
            <a:r>
              <a:rPr lang="pt-PT" dirty="0"/>
              <a:t> </a:t>
            </a:r>
            <a:r>
              <a:rPr lang="pt-PT" dirty="0" err="1"/>
              <a:t>fraction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box </a:t>
            </a:r>
            <a:r>
              <a:rPr lang="pt-PT" dirty="0" err="1"/>
              <a:t>with</a:t>
            </a:r>
            <a:r>
              <a:rPr lang="pt-PT" dirty="0"/>
              <a:t> a </a:t>
            </a:r>
            <a:r>
              <a:rPr lang="pt-PT" dirty="0" err="1"/>
              <a:t>Symbol</a:t>
            </a:r>
            <a:r>
              <a:rPr lang="pt-PT" dirty="0"/>
              <a:t>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help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AI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since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more </a:t>
            </a:r>
            <a:r>
              <a:rPr lang="pt-PT" dirty="0" err="1"/>
              <a:t>distinguishable</a:t>
            </a:r>
            <a:r>
              <a:rPr lang="pt-PT" dirty="0"/>
              <a:t>.</a:t>
            </a:r>
          </a:p>
        </p:txBody>
      </p:sp>
      <p:pic>
        <p:nvPicPr>
          <p:cNvPr id="6" name="Picture 5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C9C70BF8-1CC4-7172-81BC-7CB3D835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512" y="1700966"/>
            <a:ext cx="3303304" cy="2152518"/>
          </a:xfrm>
          <a:prstGeom prst="rect">
            <a:avLst/>
          </a:prstGeom>
        </p:spPr>
      </p:pic>
      <p:pic>
        <p:nvPicPr>
          <p:cNvPr id="8" name="Picture 7" descr="A green plastic crates on a cart&#10;&#10;Description automatically generated">
            <a:extLst>
              <a:ext uri="{FF2B5EF4-FFF2-40B4-BE49-F238E27FC236}">
                <a16:creationId xmlns:a16="http://schemas.microsoft.com/office/drawing/2014/main" id="{E3C5A873-0D56-D2B6-404C-56F06A4D8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54" y="4385151"/>
            <a:ext cx="1834268" cy="1638830"/>
          </a:xfrm>
          <a:prstGeom prst="rect">
            <a:avLst/>
          </a:prstGeom>
        </p:spPr>
      </p:pic>
      <p:pic>
        <p:nvPicPr>
          <p:cNvPr id="9" name="Picture 8" descr="A stack of green plastic crates&#10;&#10;Description automatically generated">
            <a:extLst>
              <a:ext uri="{FF2B5EF4-FFF2-40B4-BE49-F238E27FC236}">
                <a16:creationId xmlns:a16="http://schemas.microsoft.com/office/drawing/2014/main" id="{E2694273-D240-E46A-163A-9F1781AE7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141" y="3549480"/>
            <a:ext cx="1599053" cy="12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576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d8b1ddd-00a6-4163-96c3-314b0e5535d9">
      <Terms xmlns="http://schemas.microsoft.com/office/infopath/2007/PartnerControls"/>
    </lcf76f155ced4ddcb4097134ff3c332f>
    <TaxCatchAll xmlns="7bb31254-0508-47c2-8e1c-43435516480b" xsi:nil="true"/>
    <MediaServiceKeyPoints xmlns="7d8b1ddd-00a6-4163-96c3-314b0e5535d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D9FE96CA3D904EAA54E1130D072757" ma:contentTypeVersion="18" ma:contentTypeDescription="Criar um novo documento." ma:contentTypeScope="" ma:versionID="d3033f1d44302a2d78c586747bbde654">
  <xsd:schema xmlns:xsd="http://www.w3.org/2001/XMLSchema" xmlns:xs="http://www.w3.org/2001/XMLSchema" xmlns:p="http://schemas.microsoft.com/office/2006/metadata/properties" xmlns:ns2="7d8b1ddd-00a6-4163-96c3-314b0e5535d9" xmlns:ns3="7bb31254-0508-47c2-8e1c-43435516480b" targetNamespace="http://schemas.microsoft.com/office/2006/metadata/properties" ma:root="true" ma:fieldsID="7a2ae801f9400d4db2f4ce2d48dde2a9" ns2:_="" ns3:_="">
    <xsd:import namespace="7d8b1ddd-00a6-4163-96c3-314b0e5535d9"/>
    <xsd:import namespace="7bb31254-0508-47c2-8e1c-4343551648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8b1ddd-00a6-4163-96c3-314b0e5535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m" ma:readOnly="false" ma:fieldId="{5cf76f15-5ced-4ddc-b409-7134ff3c332f}" ma:taxonomyMulti="true" ma:sspId="d4ebb12d-27da-497f-8904-e830a8feb6d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31254-0508-47c2-8e1c-43435516480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323cd1e-ede2-4512-b972-c0a57af61e45}" ma:internalName="TaxCatchAll" ma:showField="CatchAllData" ma:web="7bb31254-0508-47c2-8e1c-4343551648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E6758F5-EC7B-4EB2-BA1E-077C312F8E45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{6830D7B5-95D4-455B-8A20-44899E3123FD}tf33713516_win32</Template>
  <TotalTime>9598</TotalTime>
  <Words>1461</Words>
  <Application>Microsoft Office PowerPoint</Application>
  <PresentationFormat>Widescreen</PresentationFormat>
  <Paragraphs>204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Walbaum Display</vt:lpstr>
      <vt:lpstr>3DFloatVTI</vt:lpstr>
      <vt:lpstr>Microsoft Tools for AI Object Detection</vt:lpstr>
      <vt:lpstr>Agenda</vt:lpstr>
      <vt:lpstr>Technologies Introduction</vt:lpstr>
      <vt:lpstr>AI Builder</vt:lpstr>
      <vt:lpstr>Use Cases</vt:lpstr>
      <vt:lpstr>Process and Parameterization</vt:lpstr>
      <vt:lpstr>Process and Parameterization</vt:lpstr>
      <vt:lpstr>1. Box Detection Total Box</vt:lpstr>
      <vt:lpstr>2. Box Detection Letter Symbol</vt:lpstr>
      <vt:lpstr>3. Box Detection Left Corner</vt:lpstr>
      <vt:lpstr>4. Box Detection Left Corner with Barcode</vt:lpstr>
      <vt:lpstr>5. Box Detection with Image Parts Symbol Letter</vt:lpstr>
      <vt:lpstr>6. Box Detection Cropped Left Corner</vt:lpstr>
      <vt:lpstr>7. Box Detection Cropped Center</vt:lpstr>
      <vt:lpstr>Model Evaluation</vt:lpstr>
      <vt:lpstr>User Interface MS Power Apps</vt:lpstr>
      <vt:lpstr>Model Evolution</vt:lpstr>
      <vt:lpstr>Model Evolution</vt:lpstr>
      <vt:lpstr>Conclusions</vt:lpstr>
      <vt:lpstr>Pricing</vt:lpstr>
      <vt:lpstr>Thank You</vt:lpstr>
    </vt:vector>
  </TitlesOfParts>
  <Company>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Tools for AI Object Detection</dc:title>
  <dc:creator>COSTA Jorge Levi</dc:creator>
  <cp:lastModifiedBy>COSTA Jorge Levi</cp:lastModifiedBy>
  <cp:revision>8</cp:revision>
  <dcterms:created xsi:type="dcterms:W3CDTF">2023-08-09T14:27:14Z</dcterms:created>
  <dcterms:modified xsi:type="dcterms:W3CDTF">2023-09-06T15:48:26Z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